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embeddings/Microsoft_Equation1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5"/>
  </p:notes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  <p:sldId id="269" r:id="rId9"/>
    <p:sldId id="270" r:id="rId10"/>
    <p:sldId id="263" r:id="rId11"/>
    <p:sldId id="320" r:id="rId12"/>
    <p:sldId id="277" r:id="rId13"/>
    <p:sldId id="278" r:id="rId14"/>
    <p:sldId id="279" r:id="rId15"/>
    <p:sldId id="280" r:id="rId16"/>
    <p:sldId id="282" r:id="rId17"/>
    <p:sldId id="281" r:id="rId18"/>
    <p:sldId id="283" r:id="rId19"/>
    <p:sldId id="284" r:id="rId20"/>
    <p:sldId id="316" r:id="rId21"/>
    <p:sldId id="305" r:id="rId22"/>
    <p:sldId id="306" r:id="rId23"/>
    <p:sldId id="307" r:id="rId24"/>
    <p:sldId id="308" r:id="rId25"/>
    <p:sldId id="309" r:id="rId26"/>
    <p:sldId id="310" r:id="rId27"/>
    <p:sldId id="311" r:id="rId28"/>
    <p:sldId id="312" r:id="rId29"/>
    <p:sldId id="314" r:id="rId30"/>
    <p:sldId id="315" r:id="rId31"/>
    <p:sldId id="271" r:id="rId32"/>
    <p:sldId id="294" r:id="rId33"/>
    <p:sldId id="289" r:id="rId34"/>
    <p:sldId id="317" r:id="rId35"/>
    <p:sldId id="288" r:id="rId36"/>
    <p:sldId id="318" r:id="rId37"/>
    <p:sldId id="291" r:id="rId38"/>
    <p:sldId id="292" r:id="rId39"/>
    <p:sldId id="319" r:id="rId40"/>
    <p:sldId id="293" r:id="rId41"/>
    <p:sldId id="295" r:id="rId42"/>
    <p:sldId id="302" r:id="rId43"/>
    <p:sldId id="303" r:id="rId44"/>
    <p:sldId id="296" r:id="rId45"/>
    <p:sldId id="297" r:id="rId46"/>
    <p:sldId id="298" r:id="rId47"/>
    <p:sldId id="300" r:id="rId48"/>
    <p:sldId id="301" r:id="rId49"/>
    <p:sldId id="264" r:id="rId50"/>
    <p:sldId id="265" r:id="rId51"/>
    <p:sldId id="266" r:id="rId52"/>
    <p:sldId id="267" r:id="rId53"/>
    <p:sldId id="268" r:id="rId5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3" d="100"/>
          <a:sy n="103" d="100"/>
        </p:scale>
        <p:origin x="-52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4" d="100"/>
        <a:sy n="124" d="100"/>
      </p:scale>
      <p:origin x="0" y="844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printerSettings" Target="printerSettings/printerSettings1.bin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2.png>
</file>

<file path=ppt/media/image13.png>
</file>

<file path=ppt/media/image2.png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CCF387-097E-BF47-8F92-CED3242D37C6}" type="datetimeFigureOut">
              <a:rPr lang="en-US" smtClean="0"/>
              <a:t>4/18/13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32E725-C817-2A43-BC04-791ACC00BB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415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CD35C-45A9-324F-A656-77C46976AEAD}" type="datetimeFigureOut">
              <a:rPr lang="en-US" smtClean="0"/>
              <a:t>4/18/13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5DD94-F771-BE4F-9708-AC0C63F5C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356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CD35C-45A9-324F-A656-77C46976AEAD}" type="datetimeFigureOut">
              <a:rPr lang="en-US" smtClean="0"/>
              <a:t>4/18/13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5DD94-F771-BE4F-9708-AC0C63F5C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683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CD35C-45A9-324F-A656-77C46976AEAD}" type="datetimeFigureOut">
              <a:rPr lang="en-US" smtClean="0"/>
              <a:t>4/18/13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5DD94-F771-BE4F-9708-AC0C63F5C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020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CD35C-45A9-324F-A656-77C46976AEAD}" type="datetimeFigureOut">
              <a:rPr lang="en-US" smtClean="0"/>
              <a:t>4/18/13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5DD94-F771-BE4F-9708-AC0C63F5C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795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CD35C-45A9-324F-A656-77C46976AEAD}" type="datetimeFigureOut">
              <a:rPr lang="en-US" smtClean="0"/>
              <a:t>4/18/13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5DD94-F771-BE4F-9708-AC0C63F5C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051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CD35C-45A9-324F-A656-77C46976AEAD}" type="datetimeFigureOut">
              <a:rPr lang="en-US" smtClean="0"/>
              <a:t>4/18/13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5DD94-F771-BE4F-9708-AC0C63F5C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349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CD35C-45A9-324F-A656-77C46976AEAD}" type="datetimeFigureOut">
              <a:rPr lang="en-US" smtClean="0"/>
              <a:t>4/18/13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5DD94-F771-BE4F-9708-AC0C63F5C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101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CD35C-45A9-324F-A656-77C46976AEAD}" type="datetimeFigureOut">
              <a:rPr lang="en-US" smtClean="0"/>
              <a:t>4/18/13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5DD94-F771-BE4F-9708-AC0C63F5C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705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CD35C-45A9-324F-A656-77C46976AEAD}" type="datetimeFigureOut">
              <a:rPr lang="en-US" smtClean="0"/>
              <a:t>4/18/13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5DD94-F771-BE4F-9708-AC0C63F5C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49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CD35C-45A9-324F-A656-77C46976AEAD}" type="datetimeFigureOut">
              <a:rPr lang="en-US" smtClean="0"/>
              <a:t>4/18/13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5DD94-F771-BE4F-9708-AC0C63F5C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425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CD35C-45A9-324F-A656-77C46976AEAD}" type="datetimeFigureOut">
              <a:rPr lang="en-US" smtClean="0"/>
              <a:t>4/18/13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5DD94-F771-BE4F-9708-AC0C63F5C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718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0CD35C-45A9-324F-A656-77C46976AEAD}" type="datetimeFigureOut">
              <a:rPr lang="en-US" smtClean="0"/>
              <a:t>4/18/13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5DD94-F771-BE4F-9708-AC0C63F5C6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0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1.bin"/><Relationship Id="rId4" Type="http://schemas.openxmlformats.org/officeDocument/2006/relationships/image" Target="../media/image10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2107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 Systems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0639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“All media will be personalized in 3 to 5 years”</a:t>
            </a:r>
          </a:p>
          <a:p>
            <a:pPr lvl="1"/>
            <a:r>
              <a:rPr lang="en-US" dirty="0" smtClean="0"/>
              <a:t>Cheryl Sandberg, Facebook COO, 2010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977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7452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Screen Shot 2013-04-18 at 10.16.0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21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1452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3-04-18 at 10.16.2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21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0947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3-04-18 at 10.16.2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21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3471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3-04-18 at 10.21.0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21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3351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3-04-18 at 10.19.1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21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187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3-04-18 at 10.22.4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37"/>
            <a:ext cx="9144000" cy="621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7971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3-04-18 at 10.25.1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3407"/>
            <a:ext cx="9144000" cy="621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415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Mahout Workshop, Section 7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Allen Day, PhD</a:t>
            </a:r>
          </a:p>
          <a:p>
            <a:r>
              <a:rPr lang="en-US" dirty="0" smtClean="0"/>
              <a:t>MapR Technologies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025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Parts List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/>
              <a:t>Vector model of data</a:t>
            </a:r>
          </a:p>
          <a:p>
            <a:pPr lvl="1"/>
            <a:r>
              <a:rPr lang="en-US" dirty="0"/>
              <a:t>M rows of users</a:t>
            </a:r>
          </a:p>
          <a:p>
            <a:pPr lvl="1"/>
            <a:r>
              <a:rPr lang="en-US" dirty="0"/>
              <a:t>N columns of items</a:t>
            </a:r>
          </a:p>
          <a:p>
            <a:pPr lvl="2"/>
            <a:r>
              <a:rPr lang="en-US" dirty="0"/>
              <a:t>These are examples, could also be:</a:t>
            </a:r>
          </a:p>
          <a:p>
            <a:pPr lvl="2"/>
            <a:r>
              <a:rPr lang="en-US" dirty="0"/>
              <a:t>M rows of men vs. N columns of women</a:t>
            </a:r>
          </a:p>
          <a:p>
            <a:pPr lvl="2"/>
            <a:r>
              <a:rPr lang="en-US" dirty="0"/>
              <a:t>M rows of users vs. N columns of… restaurants, </a:t>
            </a:r>
            <a:r>
              <a:rPr lang="en-US" dirty="0" smtClean="0"/>
              <a:t>docs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25" y="2174875"/>
            <a:ext cx="4533900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8789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 Basics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History: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8259660"/>
              </p:ext>
            </p:extLst>
          </p:nvPr>
        </p:nvGraphicFramePr>
        <p:xfrm>
          <a:off x="2867902" y="2130639"/>
          <a:ext cx="1906222" cy="38106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3111"/>
                <a:gridCol w="953111"/>
              </a:tblGrid>
              <a:tr h="242357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User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Thing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005851" y="2096197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Also, event times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5646994" y="2712378"/>
            <a:ext cx="0" cy="31315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22160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 Basics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History as matrix: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t1+t2 </a:t>
            </a:r>
            <a:r>
              <a:rPr lang="en-US" dirty="0" err="1" smtClean="0"/>
              <a:t>cooccur</a:t>
            </a:r>
            <a:r>
              <a:rPr lang="en-US" dirty="0" smtClean="0"/>
              <a:t> 2 times, t1+t4 once, t2+t4 once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5028299"/>
              </p:ext>
            </p:extLst>
          </p:nvPr>
        </p:nvGraphicFramePr>
        <p:xfrm>
          <a:off x="1397000" y="2270124"/>
          <a:ext cx="4635500" cy="1968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7100"/>
                <a:gridCol w="927100"/>
                <a:gridCol w="927100"/>
                <a:gridCol w="927100"/>
                <a:gridCol w="927100"/>
              </a:tblGrid>
              <a:tr h="492125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t1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t2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t3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t4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u1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u2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u3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60158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 Basics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Coocurrence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3352918"/>
              </p:ext>
            </p:extLst>
          </p:nvPr>
        </p:nvGraphicFramePr>
        <p:xfrm>
          <a:off x="1397000" y="2270124"/>
          <a:ext cx="4635500" cy="24606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7100"/>
                <a:gridCol w="927100"/>
                <a:gridCol w="927100"/>
                <a:gridCol w="927100"/>
                <a:gridCol w="927100"/>
              </a:tblGrid>
              <a:tr h="492125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t1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t2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t3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t4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t1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t2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t3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t4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Oval 2"/>
          <p:cNvSpPr/>
          <p:nvPr/>
        </p:nvSpPr>
        <p:spPr>
          <a:xfrm>
            <a:off x="4301853" y="2745247"/>
            <a:ext cx="665425" cy="450713"/>
          </a:xfrm>
          <a:prstGeom prst="ellipse">
            <a:avLst/>
          </a:prstGeom>
          <a:noFill/>
          <a:ln w="571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337225"/>
              </p:ext>
            </p:extLst>
          </p:nvPr>
        </p:nvGraphicFramePr>
        <p:xfrm>
          <a:off x="5263975" y="4280277"/>
          <a:ext cx="2151602" cy="1476375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763841"/>
                <a:gridCol w="568360"/>
                <a:gridCol w="819401"/>
              </a:tblGrid>
              <a:tr h="492125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t3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/>
                        <a:t>not</a:t>
                      </a:r>
                      <a:r>
                        <a:rPr lang="en-US" i="0" dirty="0" smtClean="0"/>
                        <a:t> t3</a:t>
                      </a:r>
                      <a:endParaRPr lang="en-US" i="1" dirty="0" smtClean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t1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b="1" i="1" dirty="0" smtClean="0">
                          <a:solidFill>
                            <a:schemeClr val="bg1"/>
                          </a:solidFill>
                        </a:rPr>
                        <a:t>not</a:t>
                      </a:r>
                      <a:r>
                        <a:rPr lang="en-US" b="1" i="0" dirty="0" smtClean="0">
                          <a:solidFill>
                            <a:schemeClr val="bg1"/>
                          </a:solidFill>
                        </a:rPr>
                        <a:t> t1</a:t>
                      </a:r>
                      <a:endParaRPr lang="en-US" b="1" i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77601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with Raw </a:t>
            </a:r>
            <a:r>
              <a:rPr lang="en-US" dirty="0" err="1" smtClean="0"/>
              <a:t>Cooccurrence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Very popular items co-occur with everything</a:t>
            </a:r>
          </a:p>
          <a:p>
            <a:pPr lvl="1"/>
            <a:r>
              <a:rPr lang="en-US" dirty="0" smtClean="0"/>
              <a:t>Welcome document</a:t>
            </a:r>
          </a:p>
          <a:p>
            <a:pPr lvl="1"/>
            <a:r>
              <a:rPr lang="en-US" dirty="0" smtClean="0"/>
              <a:t>Elevator music</a:t>
            </a:r>
          </a:p>
          <a:p>
            <a:r>
              <a:rPr lang="en-US" dirty="0" smtClean="0"/>
              <a:t>That isn’t interesting</a:t>
            </a:r>
          </a:p>
          <a:p>
            <a:pPr lvl="1"/>
            <a:r>
              <a:rPr lang="en-US" dirty="0" smtClean="0"/>
              <a:t>We want </a:t>
            </a:r>
            <a:r>
              <a:rPr lang="en-US" b="1" i="1" dirty="0" smtClean="0"/>
              <a:t>anomalous</a:t>
            </a:r>
            <a:r>
              <a:rPr lang="en-US" dirty="0" smtClean="0"/>
              <a:t> </a:t>
            </a:r>
            <a:r>
              <a:rPr lang="en-US" dirty="0" err="1" smtClean="0"/>
              <a:t>cooccurrence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4807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Spot the Anomaly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Root LLR is roughly like standard deviations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581169"/>
              </p:ext>
            </p:extLst>
          </p:nvPr>
        </p:nvGraphicFramePr>
        <p:xfrm>
          <a:off x="1253605" y="1751150"/>
          <a:ext cx="2740974" cy="14763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927"/>
                <a:gridCol w="880856"/>
                <a:gridCol w="1106191"/>
              </a:tblGrid>
              <a:tr h="492125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/>
                        <a:t>not</a:t>
                      </a:r>
                      <a:r>
                        <a:rPr lang="en-US" i="0" dirty="0" smtClean="0"/>
                        <a:t> A</a:t>
                      </a:r>
                      <a:endParaRPr lang="en-US" i="1" dirty="0" smtClean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B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1000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solidFill>
                            <a:schemeClr val="bg1"/>
                          </a:solidFill>
                        </a:rPr>
                        <a:t>not</a:t>
                      </a:r>
                      <a:r>
                        <a:rPr lang="en-US" i="0" dirty="0" smtClean="0">
                          <a:solidFill>
                            <a:schemeClr val="bg1"/>
                          </a:solidFill>
                        </a:rPr>
                        <a:t> B</a:t>
                      </a:r>
                      <a:endParaRPr lang="en-US" i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1000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100,000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9413267"/>
              </p:ext>
            </p:extLst>
          </p:nvPr>
        </p:nvGraphicFramePr>
        <p:xfrm>
          <a:off x="4622153" y="1751150"/>
          <a:ext cx="2740974" cy="14763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927"/>
                <a:gridCol w="880856"/>
                <a:gridCol w="1106191"/>
              </a:tblGrid>
              <a:tr h="492125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/>
                        <a:t>not</a:t>
                      </a:r>
                      <a:r>
                        <a:rPr lang="en-US" i="0" dirty="0" smtClean="0"/>
                        <a:t> A</a:t>
                      </a:r>
                      <a:endParaRPr lang="en-US" i="1" dirty="0" smtClean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B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solidFill>
                            <a:schemeClr val="bg1"/>
                          </a:solidFill>
                        </a:rPr>
                        <a:t>not</a:t>
                      </a:r>
                      <a:r>
                        <a:rPr lang="en-US" i="0" dirty="0" smtClean="0">
                          <a:solidFill>
                            <a:schemeClr val="bg1"/>
                          </a:solidFill>
                        </a:rPr>
                        <a:t> B</a:t>
                      </a:r>
                      <a:endParaRPr lang="en-US" i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0702782"/>
              </p:ext>
            </p:extLst>
          </p:nvPr>
        </p:nvGraphicFramePr>
        <p:xfrm>
          <a:off x="1253605" y="3522016"/>
          <a:ext cx="2740974" cy="14763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927"/>
                <a:gridCol w="880856"/>
                <a:gridCol w="1106191"/>
              </a:tblGrid>
              <a:tr h="492125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/>
                        <a:t>not</a:t>
                      </a:r>
                      <a:r>
                        <a:rPr lang="en-US" i="0" dirty="0" smtClean="0"/>
                        <a:t> A</a:t>
                      </a:r>
                      <a:endParaRPr lang="en-US" i="1" dirty="0" smtClean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B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solidFill>
                            <a:schemeClr val="bg1"/>
                          </a:solidFill>
                        </a:rPr>
                        <a:t>not</a:t>
                      </a:r>
                      <a:r>
                        <a:rPr lang="en-US" i="0" dirty="0" smtClean="0">
                          <a:solidFill>
                            <a:schemeClr val="bg1"/>
                          </a:solidFill>
                        </a:rPr>
                        <a:t> B</a:t>
                      </a:r>
                      <a:endParaRPr lang="en-US" i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10,000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3396513"/>
              </p:ext>
            </p:extLst>
          </p:nvPr>
        </p:nvGraphicFramePr>
        <p:xfrm>
          <a:off x="4622153" y="3522016"/>
          <a:ext cx="2740974" cy="14763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3927"/>
                <a:gridCol w="880856"/>
                <a:gridCol w="1106191"/>
              </a:tblGrid>
              <a:tr h="492125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/>
                        <a:t>not</a:t>
                      </a:r>
                      <a:r>
                        <a:rPr lang="en-US" i="0" dirty="0" smtClean="0"/>
                        <a:t> A</a:t>
                      </a:r>
                      <a:endParaRPr lang="en-US" i="1" dirty="0" smtClean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B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i="1" dirty="0" smtClean="0">
                          <a:solidFill>
                            <a:schemeClr val="bg1"/>
                          </a:solidFill>
                        </a:rPr>
                        <a:t>not</a:t>
                      </a:r>
                      <a:r>
                        <a:rPr lang="en-US" i="0" dirty="0" smtClean="0">
                          <a:solidFill>
                            <a:schemeClr val="bg1"/>
                          </a:solidFill>
                        </a:rPr>
                        <a:t> B</a:t>
                      </a:r>
                      <a:endParaRPr lang="en-US" i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100,000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779203" y="2196173"/>
            <a:ext cx="1276010" cy="830997"/>
          </a:xfrm>
          <a:prstGeom prst="rect">
            <a:avLst/>
          </a:prstGeom>
          <a:solidFill>
            <a:srgbClr val="FFFFFF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4800" b="1" dirty="0" smtClean="0"/>
              <a:t>0.44</a:t>
            </a:r>
            <a:endParaRPr lang="en-US" sz="4800" b="1" dirty="0"/>
          </a:p>
        </p:txBody>
      </p:sp>
      <p:sp>
        <p:nvSpPr>
          <p:cNvPr id="9" name="Rectangle 8"/>
          <p:cNvSpPr/>
          <p:nvPr/>
        </p:nvSpPr>
        <p:spPr>
          <a:xfrm>
            <a:off x="4201547" y="2196173"/>
            <a:ext cx="1285027" cy="830997"/>
          </a:xfrm>
          <a:prstGeom prst="rect">
            <a:avLst/>
          </a:prstGeom>
          <a:solidFill>
            <a:srgbClr val="FFFFFF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4800" b="1" dirty="0" smtClean="0"/>
              <a:t>0.98</a:t>
            </a:r>
            <a:endParaRPr lang="en-US" sz="4800" b="1" dirty="0"/>
          </a:p>
        </p:txBody>
      </p:sp>
      <p:sp>
        <p:nvSpPr>
          <p:cNvPr id="10" name="Rectangle 9"/>
          <p:cNvSpPr/>
          <p:nvPr/>
        </p:nvSpPr>
        <p:spPr>
          <a:xfrm>
            <a:off x="838528" y="3890585"/>
            <a:ext cx="1285027" cy="830997"/>
          </a:xfrm>
          <a:prstGeom prst="rect">
            <a:avLst/>
          </a:prstGeom>
          <a:solidFill>
            <a:srgbClr val="FFFFFF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4800" b="1" dirty="0" smtClean="0"/>
              <a:t>2.26</a:t>
            </a:r>
            <a:endParaRPr lang="en-US" sz="4800" b="1" dirty="0"/>
          </a:p>
        </p:txBody>
      </p:sp>
      <p:sp>
        <p:nvSpPr>
          <p:cNvPr id="11" name="Rectangle 10"/>
          <p:cNvSpPr/>
          <p:nvPr/>
        </p:nvSpPr>
        <p:spPr>
          <a:xfrm>
            <a:off x="4201547" y="3886488"/>
            <a:ext cx="1285027" cy="830997"/>
          </a:xfrm>
          <a:prstGeom prst="rect">
            <a:avLst/>
          </a:prstGeom>
          <a:solidFill>
            <a:srgbClr val="FFFFFF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4800" b="1" dirty="0" smtClean="0"/>
              <a:t>7.15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24033438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1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9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4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Root LLR Details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R</a:t>
            </a:r>
          </a:p>
          <a:p>
            <a:pPr marL="457200" lvl="1" indent="0">
              <a:buNone/>
            </a:pPr>
            <a:r>
              <a:rPr lang="en-US" sz="2400" dirty="0" smtClean="0">
                <a:latin typeface="Consolas"/>
                <a:cs typeface="Consolas"/>
              </a:rPr>
              <a:t>entropy = function(k) {</a:t>
            </a:r>
          </a:p>
          <a:p>
            <a:pPr marL="457200" lvl="1" indent="0">
              <a:buNone/>
            </a:pP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 smtClean="0">
                <a:latin typeface="Consolas"/>
                <a:cs typeface="Consolas"/>
              </a:rPr>
              <a:t> -sum(k*log((k==0)+(k/sum(k))))</a:t>
            </a:r>
          </a:p>
          <a:p>
            <a:pPr marL="457200" lvl="1" indent="0">
              <a:buNone/>
            </a:pPr>
            <a:r>
              <a:rPr lang="en-US" sz="2400" dirty="0" smtClean="0">
                <a:latin typeface="Consolas"/>
                <a:cs typeface="Consolas"/>
              </a:rPr>
              <a:t>}</a:t>
            </a:r>
          </a:p>
          <a:p>
            <a:pPr marL="457200" lvl="1" indent="0">
              <a:buNone/>
            </a:pPr>
            <a:r>
              <a:rPr lang="en-US" sz="2400" dirty="0" err="1" smtClean="0">
                <a:latin typeface="Consolas"/>
                <a:cs typeface="Consolas"/>
              </a:rPr>
              <a:t>llr</a:t>
            </a:r>
            <a:r>
              <a:rPr lang="en-US" sz="2400" dirty="0" smtClean="0">
                <a:latin typeface="Consolas"/>
                <a:cs typeface="Consolas"/>
              </a:rPr>
              <a:t> = function(k) {</a:t>
            </a:r>
          </a:p>
          <a:p>
            <a:pPr marL="457200" lvl="1" indent="0">
              <a:buNone/>
            </a:pP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 smtClean="0">
                <a:latin typeface="Consolas"/>
                <a:cs typeface="Consolas"/>
              </a:rPr>
              <a:t> (entropy(</a:t>
            </a:r>
            <a:r>
              <a:rPr lang="en-US" sz="2400" dirty="0" err="1" smtClean="0">
                <a:latin typeface="Consolas"/>
                <a:cs typeface="Consolas"/>
              </a:rPr>
              <a:t>rowSums</a:t>
            </a:r>
            <a:r>
              <a:rPr lang="en-US" sz="2400" dirty="0" smtClean="0">
                <a:latin typeface="Consolas"/>
                <a:cs typeface="Consolas"/>
              </a:rPr>
              <a:t>(k))+entropy(</a:t>
            </a:r>
            <a:r>
              <a:rPr lang="en-US" sz="2400" dirty="0" err="1" smtClean="0">
                <a:latin typeface="Consolas"/>
                <a:cs typeface="Consolas"/>
              </a:rPr>
              <a:t>colSums</a:t>
            </a:r>
            <a:r>
              <a:rPr lang="en-US" sz="2400" dirty="0" smtClean="0">
                <a:latin typeface="Consolas"/>
                <a:cs typeface="Consolas"/>
              </a:rPr>
              <a:t>(k))</a:t>
            </a:r>
          </a:p>
          <a:p>
            <a:pPr marL="457200" lvl="1" indent="0">
              <a:buNone/>
            </a:pP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 smtClean="0">
                <a:latin typeface="Consolas"/>
                <a:cs typeface="Consolas"/>
              </a:rPr>
              <a:t>  -entropy(k))/2</a:t>
            </a:r>
          </a:p>
          <a:p>
            <a:pPr marL="457200" lvl="1" indent="0">
              <a:buNone/>
            </a:pPr>
            <a:r>
              <a:rPr lang="en-US" sz="2400" dirty="0" smtClean="0">
                <a:latin typeface="Consolas"/>
                <a:cs typeface="Consolas"/>
              </a:rPr>
              <a:t>}</a:t>
            </a:r>
          </a:p>
          <a:p>
            <a:r>
              <a:rPr lang="en-US" dirty="0" smtClean="0">
                <a:latin typeface="+mj-lt"/>
                <a:cs typeface="Consolas"/>
              </a:rPr>
              <a:t>Like mutual information * N/2</a:t>
            </a:r>
          </a:p>
          <a:p>
            <a:pPr marL="457200" lvl="1" indent="0">
              <a:buNone/>
            </a:pPr>
            <a:endParaRPr lang="en-US" sz="24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3038414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Decomposition for </a:t>
            </a:r>
            <a:r>
              <a:rPr lang="en-US" dirty="0" err="1" smtClean="0"/>
              <a:t>Cooccurrence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use SVD for </a:t>
            </a:r>
            <a:r>
              <a:rPr lang="en-US" dirty="0" err="1" smtClean="0"/>
              <a:t>cooccurrence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But first one or two singular vectors just encode popularity … ignore those</a:t>
            </a:r>
          </a:p>
          <a:p>
            <a:r>
              <a:rPr lang="en-US" dirty="0" smtClean="0"/>
              <a:t>V</a:t>
            </a:r>
            <a:r>
              <a:rPr lang="en-US" baseline="30000" dirty="0" smtClean="0"/>
              <a:t>T</a:t>
            </a:r>
            <a:r>
              <a:rPr lang="en-US" dirty="0" smtClean="0"/>
              <a:t> projects items into concept space, V projects back into item space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0193926"/>
              </p:ext>
            </p:extLst>
          </p:nvPr>
        </p:nvGraphicFramePr>
        <p:xfrm>
          <a:off x="1436105" y="2392882"/>
          <a:ext cx="5575300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3" name="Equation" r:id="rId3" imgW="5575300" imgH="749300" progId="Equation.3">
                  <p:embed/>
                </p:oleObj>
              </mc:Choice>
              <mc:Fallback>
                <p:oleObj name="Equation" r:id="rId3" imgW="5575300" imgH="749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36105" y="2392882"/>
                        <a:ext cx="5575300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0" y="6488668"/>
            <a:ext cx="6994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***SVD allows co-occurrence calculation in the absence of large data set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281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 Occurrence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don’t have to do </a:t>
            </a:r>
            <a:r>
              <a:rPr lang="en-US" b="1" i="1" dirty="0" smtClean="0"/>
              <a:t>co</a:t>
            </a:r>
            <a:r>
              <a:rPr lang="en-US" dirty="0" smtClean="0"/>
              <a:t>-occurrence</a:t>
            </a:r>
          </a:p>
          <a:p>
            <a:r>
              <a:rPr lang="en-US" dirty="0" smtClean="0"/>
              <a:t>We can do </a:t>
            </a:r>
            <a:r>
              <a:rPr lang="en-US" b="1" i="1" dirty="0" smtClean="0"/>
              <a:t>cross</a:t>
            </a:r>
            <a:r>
              <a:rPr lang="en-US" dirty="0" smtClean="0"/>
              <a:t>-occurrence</a:t>
            </a:r>
          </a:p>
          <a:p>
            <a:endParaRPr lang="en-US" dirty="0"/>
          </a:p>
          <a:p>
            <a:r>
              <a:rPr lang="en-US" dirty="0" smtClean="0"/>
              <a:t>Result is </a:t>
            </a:r>
            <a:r>
              <a:rPr lang="en-US" b="1" i="1" dirty="0" smtClean="0"/>
              <a:t>cross</a:t>
            </a:r>
            <a:r>
              <a:rPr lang="en-US" dirty="0" smtClean="0"/>
              <a:t>-recommendation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933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Parts List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8700" y="1536700"/>
            <a:ext cx="4533900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918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3800" y="0"/>
            <a:ext cx="4205773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591178" y="2010741"/>
            <a:ext cx="905093" cy="777717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91178" y="3026170"/>
            <a:ext cx="905093" cy="777717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591178" y="1028874"/>
            <a:ext cx="905093" cy="777717"/>
          </a:xfrm>
          <a:prstGeom prst="rect">
            <a:avLst/>
          </a:prstGeom>
          <a:solidFill>
            <a:schemeClr val="accent2">
              <a:alpha val="50000"/>
            </a:schemeClr>
          </a:solidFill>
          <a:ln w="38100" cmpd="sng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591178" y="34678"/>
            <a:ext cx="905093" cy="777717"/>
          </a:xfrm>
          <a:prstGeom prst="rect">
            <a:avLst/>
          </a:prstGeom>
          <a:solidFill>
            <a:schemeClr val="accent2">
              <a:alpha val="50000"/>
            </a:schemeClr>
          </a:solidFill>
          <a:ln w="38100" cmpd="sng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0"/>
            <a:ext cx="1988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Section </a:t>
            </a:r>
            <a:r>
              <a:rPr lang="en-US" dirty="0" smtClean="0"/>
              <a:t>7 (this one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689153" y="4016735"/>
            <a:ext cx="905093" cy="777717"/>
          </a:xfrm>
          <a:prstGeom prst="rect">
            <a:avLst/>
          </a:prstGeom>
          <a:noFill/>
          <a:ln w="38100" cmpd="sng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535268" y="4023498"/>
            <a:ext cx="905093" cy="777717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591178" y="5015589"/>
            <a:ext cx="905093" cy="777717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535268" y="2019645"/>
            <a:ext cx="905093" cy="777717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645573" y="2022573"/>
            <a:ext cx="905093" cy="777717"/>
          </a:xfrm>
          <a:prstGeom prst="rect">
            <a:avLst/>
          </a:prstGeom>
          <a:noFill/>
          <a:ln w="38100" cmpd="sng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645573" y="5996908"/>
            <a:ext cx="905093" cy="777717"/>
          </a:xfrm>
          <a:prstGeom prst="rect">
            <a:avLst/>
          </a:prstGeom>
          <a:noFill/>
          <a:ln w="38100" cmpd="sng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6348265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Parts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Recall: Incidence matrix “</a:t>
            </a:r>
            <a:r>
              <a:rPr lang="en-US" b="1" dirty="0" smtClean="0"/>
              <a:t>A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Adjacency Matrices</a:t>
            </a:r>
          </a:p>
          <a:p>
            <a:pPr lvl="1"/>
            <a:r>
              <a:rPr lang="en-US" dirty="0" smtClean="0"/>
              <a:t>Row adjacency matrix (A</a:t>
            </a:r>
            <a:r>
              <a:rPr lang="en-US" baseline="30000" dirty="0" smtClean="0"/>
              <a:t>T</a:t>
            </a:r>
            <a:r>
              <a:rPr lang="en-US" dirty="0" smtClean="0"/>
              <a:t>*A)</a:t>
            </a:r>
          </a:p>
          <a:p>
            <a:pPr lvl="2"/>
            <a:r>
              <a:rPr lang="en-US" dirty="0" smtClean="0"/>
              <a:t>M*M, symmetric about the diagonal y=x</a:t>
            </a:r>
          </a:p>
          <a:p>
            <a:pPr lvl="1"/>
            <a:r>
              <a:rPr lang="en-US" dirty="0" smtClean="0"/>
              <a:t>Column adjacency matrix (A*A</a:t>
            </a:r>
            <a:r>
              <a:rPr lang="en-US" baseline="30000" dirty="0" smtClean="0"/>
              <a:t>T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N*N, symmetric about the diagonal y=x</a:t>
            </a:r>
          </a:p>
          <a:p>
            <a:pPr lvl="1"/>
            <a:r>
              <a:rPr lang="en-US" dirty="0" smtClean="0"/>
              <a:t>Calculated using distance metric</a:t>
            </a:r>
          </a:p>
          <a:p>
            <a:pPr lvl="2"/>
            <a:r>
              <a:rPr lang="en-US" dirty="0" smtClean="0"/>
              <a:t>d(m</a:t>
            </a:r>
            <a:r>
              <a:rPr lang="en-US" baseline="-25000" dirty="0" smtClean="0"/>
              <a:t>1</a:t>
            </a:r>
            <a:r>
              <a:rPr lang="en-US" dirty="0" smtClean="0"/>
              <a:t>,m</a:t>
            </a:r>
            <a:r>
              <a:rPr lang="en-US" baseline="-25000" dirty="0" smtClean="0"/>
              <a:t>2</a:t>
            </a:r>
            <a:r>
              <a:rPr lang="en-US" dirty="0" smtClean="0"/>
              <a:t>)</a:t>
            </a:r>
          </a:p>
          <a:p>
            <a:pPr lvl="2"/>
            <a:r>
              <a:rPr lang="en-US" dirty="0"/>
              <a:t>d(n</a:t>
            </a:r>
            <a:r>
              <a:rPr lang="en-US" baseline="-25000" dirty="0"/>
              <a:t>1</a:t>
            </a:r>
            <a:r>
              <a:rPr lang="en-US" dirty="0"/>
              <a:t>,n</a:t>
            </a:r>
            <a:r>
              <a:rPr lang="en-US" baseline="-25000" dirty="0"/>
              <a:t>2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Full dense calculation, O(n</a:t>
            </a:r>
            <a:r>
              <a:rPr lang="en-US" baseline="30000" dirty="0" smtClean="0"/>
              <a:t>2</a:t>
            </a:r>
            <a:r>
              <a:rPr lang="en-US" dirty="0" smtClean="0"/>
              <a:t>) and </a:t>
            </a:r>
            <a:r>
              <a:rPr lang="en-US" dirty="0"/>
              <a:t>O</a:t>
            </a:r>
            <a:r>
              <a:rPr lang="en-US" dirty="0" smtClean="0"/>
              <a:t>(m</a:t>
            </a:r>
            <a:r>
              <a:rPr lang="en-US" baseline="30000" dirty="0" smtClean="0"/>
              <a:t>2</a:t>
            </a:r>
            <a:r>
              <a:rPr lang="en-US" dirty="0"/>
              <a:t>)</a:t>
            </a:r>
          </a:p>
          <a:p>
            <a:pPr lvl="2"/>
            <a:r>
              <a:rPr lang="en-US" dirty="0" smtClean="0">
                <a:solidFill>
                  <a:srgbClr val="FF0000"/>
                </a:solidFill>
              </a:rPr>
              <a:t>Can we do better?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4769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3-04-18 at 11.07.5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90771"/>
            <a:ext cx="9144000" cy="3471333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-172606"/>
            <a:ext cx="8229600" cy="1143000"/>
          </a:xfrm>
        </p:spPr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748472"/>
            <a:ext cx="8229600" cy="4525963"/>
          </a:xfrm>
        </p:spPr>
        <p:txBody>
          <a:bodyPr/>
          <a:lstStyle/>
          <a:p>
            <a:r>
              <a:rPr lang="en-US" dirty="0" smtClean="0"/>
              <a:t>Recommendations for:</a:t>
            </a:r>
          </a:p>
          <a:p>
            <a:pPr lvl="1"/>
            <a:r>
              <a:rPr lang="en-US" dirty="0" smtClean="0"/>
              <a:t>Items, to users (consumer perspective)</a:t>
            </a:r>
          </a:p>
          <a:p>
            <a:pPr lvl="1"/>
            <a:r>
              <a:rPr lang="en-US" dirty="0" smtClean="0"/>
              <a:t>Users, to items (marketing perspective)</a:t>
            </a:r>
          </a:p>
          <a:p>
            <a:pPr lvl="1"/>
            <a:r>
              <a:rPr lang="en-US" dirty="0" smtClean="0"/>
              <a:t>Users, to users (social perspective)</a:t>
            </a:r>
          </a:p>
          <a:p>
            <a:pPr lvl="1"/>
            <a:r>
              <a:rPr lang="en-US" dirty="0" smtClean="0"/>
              <a:t>Items, to items (buyer and ops perspective)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6500058"/>
            <a:ext cx="6910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“Scalable </a:t>
            </a:r>
            <a:r>
              <a:rPr lang="en-US" dirty="0"/>
              <a:t>Neighborhood-Based Collaborative </a:t>
            </a:r>
            <a:r>
              <a:rPr lang="en-US" dirty="0" smtClean="0"/>
              <a:t>Filtering”, </a:t>
            </a:r>
            <a:r>
              <a:rPr lang="en-US" dirty="0" err="1" smtClean="0"/>
              <a:t>Schelter</a:t>
            </a:r>
            <a:r>
              <a:rPr lang="en-US" dirty="0" smtClean="0"/>
              <a:t>, et 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9416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-172606"/>
            <a:ext cx="8229600" cy="1143000"/>
          </a:xfrm>
        </p:spPr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748472"/>
            <a:ext cx="8229600" cy="4525963"/>
          </a:xfrm>
        </p:spPr>
        <p:txBody>
          <a:bodyPr/>
          <a:lstStyle/>
          <a:p>
            <a:r>
              <a:rPr lang="en-US" dirty="0" smtClean="0"/>
              <a:t>Recommendations for:</a:t>
            </a:r>
          </a:p>
          <a:p>
            <a:pPr lvl="1"/>
            <a:r>
              <a:rPr lang="en-US" dirty="0" smtClean="0"/>
              <a:t>Items, to users (consumer perspective)</a:t>
            </a:r>
          </a:p>
          <a:p>
            <a:pPr lvl="1"/>
            <a:r>
              <a:rPr lang="en-US" dirty="0" smtClean="0"/>
              <a:t>Users, to items (marketing perspective)</a:t>
            </a:r>
          </a:p>
          <a:p>
            <a:pPr lvl="1"/>
            <a:r>
              <a:rPr lang="en-US" dirty="0" smtClean="0"/>
              <a:t>Users, to users (social perspective)</a:t>
            </a:r>
          </a:p>
          <a:p>
            <a:pPr lvl="1"/>
            <a:r>
              <a:rPr lang="en-US" dirty="0" smtClean="0"/>
              <a:t>Items, to items (buyer and ops perspective)</a:t>
            </a:r>
          </a:p>
        </p:txBody>
      </p:sp>
      <p:pic>
        <p:nvPicPr>
          <p:cNvPr id="2" name="Picture 1" descr="Screen Shot 2013-04-18 at 11.09.1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13761"/>
            <a:ext cx="9144000" cy="294931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6500058"/>
            <a:ext cx="6910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“Scalable </a:t>
            </a:r>
            <a:r>
              <a:rPr lang="en-US" dirty="0"/>
              <a:t>Neighborhood-Based Collaborative </a:t>
            </a:r>
            <a:r>
              <a:rPr lang="en-US" dirty="0" smtClean="0"/>
              <a:t>Filtering”, </a:t>
            </a:r>
            <a:r>
              <a:rPr lang="en-US" dirty="0" err="1" smtClean="0"/>
              <a:t>Schelter</a:t>
            </a:r>
            <a:r>
              <a:rPr lang="en-US" dirty="0" smtClean="0"/>
              <a:t>, et 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7453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Parts List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Analyzer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Cutoffs</a:t>
            </a:r>
          </a:p>
          <a:p>
            <a:r>
              <a:rPr lang="en-US" dirty="0" smtClean="0"/>
              <a:t>Similarity (Distance) Metrics, as usual</a:t>
            </a:r>
          </a:p>
          <a:p>
            <a:endParaRPr lang="en-US" dirty="0"/>
          </a:p>
          <a:p>
            <a:r>
              <a:rPr lang="en-US" dirty="0" smtClean="0"/>
              <a:t>May produce more models</a:t>
            </a:r>
          </a:p>
          <a:p>
            <a:endParaRPr lang="en-US" dirty="0"/>
          </a:p>
          <a:p>
            <a:r>
              <a:rPr lang="en-US" dirty="0" smtClean="0"/>
              <a:t>May join/merge models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25" y="2174875"/>
            <a:ext cx="4533900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9937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Cross Occurrence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We don’t have to do </a:t>
            </a:r>
            <a:r>
              <a:rPr lang="en-US" b="1" i="1" dirty="0" smtClean="0"/>
              <a:t>co</a:t>
            </a:r>
            <a:r>
              <a:rPr lang="en-US" dirty="0" smtClean="0"/>
              <a:t>-</a:t>
            </a:r>
            <a:r>
              <a:rPr lang="en-US" dirty="0" smtClean="0"/>
              <a:t>occurrence</a:t>
            </a:r>
          </a:p>
          <a:p>
            <a:pPr lvl="1"/>
            <a:r>
              <a:rPr lang="en-US" dirty="0" smtClean="0"/>
              <a:t>row/row(</a:t>
            </a:r>
            <a:r>
              <a:rPr lang="en-US" dirty="0"/>
              <a:t>A</a:t>
            </a:r>
            <a:r>
              <a:rPr lang="en-US" baseline="30000" dirty="0"/>
              <a:t>T</a:t>
            </a:r>
            <a:r>
              <a:rPr lang="en-US" dirty="0"/>
              <a:t>*A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c</a:t>
            </a:r>
            <a:r>
              <a:rPr lang="en-US" dirty="0" smtClean="0"/>
              <a:t>ol/col </a:t>
            </a:r>
            <a:r>
              <a:rPr lang="en-US" dirty="0"/>
              <a:t>(A*A</a:t>
            </a:r>
            <a:r>
              <a:rPr lang="en-US" baseline="30000" dirty="0"/>
              <a:t>T</a:t>
            </a:r>
            <a:r>
              <a:rPr lang="en-US" dirty="0"/>
              <a:t>)</a:t>
            </a:r>
          </a:p>
          <a:p>
            <a:endParaRPr lang="en-US" dirty="0" smtClean="0"/>
          </a:p>
          <a:p>
            <a:r>
              <a:rPr lang="en-US" dirty="0" smtClean="0"/>
              <a:t>We can do </a:t>
            </a:r>
            <a:r>
              <a:rPr lang="en-US" b="1" i="1" dirty="0" smtClean="0"/>
              <a:t>cross</a:t>
            </a:r>
            <a:r>
              <a:rPr lang="en-US" dirty="0" smtClean="0"/>
              <a:t>-occurrence</a:t>
            </a:r>
          </a:p>
          <a:p>
            <a:pPr lvl="1"/>
            <a:r>
              <a:rPr lang="en-US" dirty="0"/>
              <a:t>row/row(A</a:t>
            </a:r>
            <a:r>
              <a:rPr lang="en-US" baseline="30000" dirty="0"/>
              <a:t>T</a:t>
            </a:r>
            <a:r>
              <a:rPr lang="en-US" dirty="0" smtClean="0"/>
              <a:t>*B)</a:t>
            </a:r>
            <a:endParaRPr lang="en-US" dirty="0"/>
          </a:p>
          <a:p>
            <a:pPr lvl="1"/>
            <a:r>
              <a:rPr lang="en-US" dirty="0"/>
              <a:t>col/col (A</a:t>
            </a:r>
            <a:r>
              <a:rPr lang="en-US" dirty="0" smtClean="0"/>
              <a:t>*B</a:t>
            </a:r>
            <a:r>
              <a:rPr lang="en-US" baseline="30000" dirty="0" smtClean="0"/>
              <a:t>T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 smtClean="0"/>
              <a:t>Result is </a:t>
            </a:r>
            <a:r>
              <a:rPr lang="en-US" b="1" i="1" dirty="0" smtClean="0"/>
              <a:t>cross</a:t>
            </a:r>
            <a:r>
              <a:rPr lang="en-US" dirty="0" smtClean="0"/>
              <a:t>-recommendation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761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can be Sub-composed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Details, model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Cross-recommendation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“Recommend” (predict) variables across domains</a:t>
            </a:r>
          </a:p>
          <a:p>
            <a:pPr lvl="1"/>
            <a:r>
              <a:rPr lang="en-US" dirty="0" smtClean="0"/>
              <a:t>Here, predict income from social network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926651"/>
            <a:ext cx="3911600" cy="14732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47955" y="3045529"/>
            <a:ext cx="247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40786" y="3813572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761938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Mahout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MatrixMultiplicationJob</a:t>
            </a:r>
            <a:r>
              <a:rPr lang="en-US" dirty="0" smtClean="0"/>
              <a:t> for raw A’B multiplication</a:t>
            </a:r>
          </a:p>
          <a:p>
            <a:r>
              <a:rPr lang="en-US" dirty="0" err="1" smtClean="0"/>
              <a:t>RowSimilarityJob</a:t>
            </a:r>
            <a:endParaRPr lang="en-US" dirty="0" smtClean="0"/>
          </a:p>
          <a:p>
            <a:pPr lvl="1"/>
            <a:r>
              <a:rPr lang="en-US" dirty="0" err="1" smtClean="0"/>
              <a:t>numberOfColumns</a:t>
            </a:r>
            <a:endParaRPr lang="en-US" dirty="0" smtClean="0"/>
          </a:p>
          <a:p>
            <a:pPr lvl="1"/>
            <a:r>
              <a:rPr lang="en-US" dirty="0" err="1" smtClean="0"/>
              <a:t>similarityClassname</a:t>
            </a:r>
            <a:r>
              <a:rPr lang="en-US" dirty="0" smtClean="0"/>
              <a:t> [use SIMILARITY_LOGLIKELIHOOD]</a:t>
            </a:r>
          </a:p>
          <a:p>
            <a:pPr lvl="1"/>
            <a:r>
              <a:rPr lang="en-US" dirty="0" err="1" smtClean="0"/>
              <a:t>maxSimilaritiesPerRow</a:t>
            </a:r>
            <a:r>
              <a:rPr lang="en-US" dirty="0" smtClean="0"/>
              <a:t> [100]</a:t>
            </a:r>
          </a:p>
        </p:txBody>
      </p:sp>
    </p:spTree>
    <p:extLst>
      <p:ext uri="{BB962C8B-B14F-4D97-AF65-F5344CB8AC3E}">
        <p14:creationId xmlns:p14="http://schemas.microsoft.com/office/powerpoint/2010/main" val="101703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Neighborhoods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K-Nearest Neighbor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Finding Similar Objects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Need: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istance metric</a:t>
            </a:r>
          </a:p>
          <a:p>
            <a:pPr lvl="1"/>
            <a:r>
              <a:rPr lang="en-US" dirty="0" smtClean="0"/>
              <a:t>Algorithm</a:t>
            </a:r>
          </a:p>
          <a:p>
            <a:pPr lvl="2"/>
            <a:r>
              <a:rPr lang="en-US" dirty="0" smtClean="0"/>
              <a:t>Choose Neighbors</a:t>
            </a:r>
            <a:endParaRPr lang="en-US" dirty="0"/>
          </a:p>
          <a:p>
            <a:pPr lvl="1"/>
            <a:r>
              <a:rPr lang="en-US" dirty="0" smtClean="0"/>
              <a:t>Info. transfer logic</a:t>
            </a:r>
            <a:endParaRPr lang="en-US" dirty="0"/>
          </a:p>
        </p:txBody>
      </p:sp>
      <p:sp>
        <p:nvSpPr>
          <p:cNvPr id="51" name="Oval 50"/>
          <p:cNvSpPr/>
          <p:nvPr/>
        </p:nvSpPr>
        <p:spPr>
          <a:xfrm>
            <a:off x="1624012" y="3297395"/>
            <a:ext cx="207764" cy="207169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endParaRPr lang="en-US">
              <a:sym typeface="GillSans" pitchFamily="1" charset="0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1910358" y="2914014"/>
            <a:ext cx="207764" cy="207963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endParaRPr lang="en-US">
              <a:sym typeface="GillSans" pitchFamily="1" charset="0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2166342" y="3504564"/>
            <a:ext cx="207764" cy="207963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endParaRPr lang="en-US">
              <a:sym typeface="GillSans" pitchFamily="1" charset="0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1727597" y="3712526"/>
            <a:ext cx="208359" cy="207963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endParaRPr lang="en-US">
              <a:sym typeface="GillSans" pitchFamily="1" charset="0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2452687" y="3017995"/>
            <a:ext cx="207764" cy="207169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endParaRPr lang="en-US">
              <a:sym typeface="GillSans" pitchFamily="1" charset="0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3420666" y="4248308"/>
            <a:ext cx="207764" cy="207963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endParaRPr lang="en-US">
              <a:sym typeface="GillSans" pitchFamily="1" charset="0"/>
            </a:endParaRPr>
          </a:p>
        </p:txBody>
      </p:sp>
      <p:sp>
        <p:nvSpPr>
          <p:cNvPr id="57" name="Oval 56"/>
          <p:cNvSpPr/>
          <p:nvPr/>
        </p:nvSpPr>
        <p:spPr>
          <a:xfrm>
            <a:off x="3707011" y="3864927"/>
            <a:ext cx="207764" cy="207963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endParaRPr lang="en-US">
              <a:sym typeface="GillSans" pitchFamily="1" charset="0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3962995" y="4456270"/>
            <a:ext cx="207764" cy="207963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endParaRPr lang="en-US">
              <a:sym typeface="GillSans" pitchFamily="1" charset="0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067175" y="4943633"/>
            <a:ext cx="207764" cy="207963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endParaRPr lang="en-US">
              <a:sym typeface="GillSans" pitchFamily="1" charset="0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4644033" y="5151595"/>
            <a:ext cx="207764" cy="207169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endParaRPr lang="en-US">
              <a:sym typeface="GillSans" pitchFamily="1" charset="0"/>
            </a:endParaRPr>
          </a:p>
        </p:txBody>
      </p:sp>
      <p:sp>
        <p:nvSpPr>
          <p:cNvPr id="61" name="Oval 60"/>
          <p:cNvSpPr/>
          <p:nvPr/>
        </p:nvSpPr>
        <p:spPr>
          <a:xfrm>
            <a:off x="178594" y="5254783"/>
            <a:ext cx="207764" cy="20796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endParaRPr lang="en-US">
              <a:sym typeface="GillSans" pitchFamily="1" charset="0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464939" y="4872195"/>
            <a:ext cx="207764" cy="20716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endParaRPr lang="en-US">
              <a:sym typeface="GillSans" pitchFamily="1" charset="0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1416249" y="5982652"/>
            <a:ext cx="207764" cy="207963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endParaRPr lang="en-US">
              <a:sym typeface="GillSans" pitchFamily="1" charset="0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282178" y="5670708"/>
            <a:ext cx="207764" cy="20796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endParaRPr lang="en-US">
              <a:sym typeface="GillSans" pitchFamily="1" charset="0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825103" y="5774689"/>
            <a:ext cx="207764" cy="207963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endParaRPr lang="en-US">
              <a:sym typeface="GillSans" pitchFamily="1" charset="0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825103" y="5254783"/>
            <a:ext cx="207764" cy="207963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endParaRPr lang="en-US">
              <a:sym typeface="GillSans" pitchFamily="1" charset="0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2404467" y="5254783"/>
            <a:ext cx="207764" cy="207963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endParaRPr lang="en-US">
              <a:sym typeface="GillSans" pitchFamily="1" charset="0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2404467" y="6086633"/>
            <a:ext cx="207764" cy="207963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endParaRPr lang="en-US">
              <a:sym typeface="GillSans" pitchFamily="1" charset="0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2221706" y="5462745"/>
            <a:ext cx="208359" cy="207963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endParaRPr lang="en-US">
              <a:sym typeface="GillSans" pitchFamily="1" charset="0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2764631" y="5774689"/>
            <a:ext cx="207764" cy="207963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endParaRPr lang="en-US">
              <a:sym typeface="GillSans" pitchFamily="1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032867" y="4687252"/>
            <a:ext cx="464344" cy="46434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r>
              <a:rPr lang="en-US" sz="1200" dirty="0">
                <a:sym typeface="GillSans" pitchFamily="1" charset="0"/>
              </a:rPr>
              <a:t>c1</a:t>
            </a:r>
          </a:p>
        </p:txBody>
      </p:sp>
      <p:sp>
        <p:nvSpPr>
          <p:cNvPr id="72" name="Oval 71"/>
          <p:cNvSpPr/>
          <p:nvPr/>
        </p:nvSpPr>
        <p:spPr>
          <a:xfrm>
            <a:off x="2972395" y="2553652"/>
            <a:ext cx="464344" cy="46434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r>
              <a:rPr lang="en-US" sz="1200" dirty="0">
                <a:sym typeface="GillSans" pitchFamily="1" charset="0"/>
              </a:rPr>
              <a:t>c2</a:t>
            </a:r>
          </a:p>
        </p:txBody>
      </p:sp>
      <p:sp>
        <p:nvSpPr>
          <p:cNvPr id="73" name="Oval 72"/>
          <p:cNvSpPr/>
          <p:nvPr/>
        </p:nvSpPr>
        <p:spPr>
          <a:xfrm>
            <a:off x="4412456" y="5726270"/>
            <a:ext cx="463749" cy="46434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>
              <a:defRPr/>
            </a:pPr>
            <a:r>
              <a:rPr lang="en-US" sz="1200" dirty="0">
                <a:sym typeface="GillSans" pitchFamily="1" charset="0"/>
              </a:rPr>
              <a:t>c3</a:t>
            </a:r>
          </a:p>
        </p:txBody>
      </p:sp>
      <p:cxnSp>
        <p:nvCxnSpPr>
          <p:cNvPr id="74" name="Straight Connector 73"/>
          <p:cNvCxnSpPr>
            <a:stCxn id="71" idx="2"/>
            <a:endCxn id="62" idx="6"/>
          </p:cNvCxnSpPr>
          <p:nvPr/>
        </p:nvCxnSpPr>
        <p:spPr>
          <a:xfrm rot="10800000" flipV="1">
            <a:off x="672703" y="4919027"/>
            <a:ext cx="360164" cy="56356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>
            <a:stCxn id="61" idx="6"/>
            <a:endCxn id="71" idx="3"/>
          </p:cNvCxnSpPr>
          <p:nvPr/>
        </p:nvCxnSpPr>
        <p:spPr>
          <a:xfrm flipV="1">
            <a:off x="386358" y="5083333"/>
            <a:ext cx="714375" cy="275432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stCxn id="66" idx="7"/>
            <a:endCxn id="71" idx="3"/>
          </p:cNvCxnSpPr>
          <p:nvPr/>
        </p:nvCxnSpPr>
        <p:spPr>
          <a:xfrm rot="5400000" flipH="1" flipV="1">
            <a:off x="950416" y="5135423"/>
            <a:ext cx="202407" cy="98227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stCxn id="64" idx="0"/>
            <a:endCxn id="71" idx="3"/>
          </p:cNvCxnSpPr>
          <p:nvPr/>
        </p:nvCxnSpPr>
        <p:spPr>
          <a:xfrm rot="5400000" flipH="1" flipV="1">
            <a:off x="449858" y="5019833"/>
            <a:ext cx="587375" cy="714375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65" idx="7"/>
            <a:endCxn id="71" idx="4"/>
          </p:cNvCxnSpPr>
          <p:nvPr/>
        </p:nvCxnSpPr>
        <p:spPr>
          <a:xfrm rot="5400000" flipH="1" flipV="1">
            <a:off x="807144" y="5346957"/>
            <a:ext cx="653257" cy="262533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63" idx="0"/>
            <a:endCxn id="71" idx="5"/>
          </p:cNvCxnSpPr>
          <p:nvPr/>
        </p:nvCxnSpPr>
        <p:spPr>
          <a:xfrm rot="16200000" flipV="1">
            <a:off x="1024632" y="5487450"/>
            <a:ext cx="899319" cy="91083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70" idx="6"/>
            <a:endCxn id="73" idx="3"/>
          </p:cNvCxnSpPr>
          <p:nvPr/>
        </p:nvCxnSpPr>
        <p:spPr>
          <a:xfrm>
            <a:off x="2972396" y="5878670"/>
            <a:ext cx="1507926" cy="243682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68" idx="5"/>
            <a:endCxn id="73" idx="3"/>
          </p:cNvCxnSpPr>
          <p:nvPr/>
        </p:nvCxnSpPr>
        <p:spPr>
          <a:xfrm rot="5400000" flipH="1" flipV="1">
            <a:off x="3460452" y="5243770"/>
            <a:ext cx="141288" cy="1898451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0" idx="5"/>
            <a:endCxn id="73" idx="7"/>
          </p:cNvCxnSpPr>
          <p:nvPr/>
        </p:nvCxnSpPr>
        <p:spPr>
          <a:xfrm rot="5400000">
            <a:off x="4581922" y="5555018"/>
            <a:ext cx="465931" cy="13097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59" idx="4"/>
            <a:endCxn id="73" idx="0"/>
          </p:cNvCxnSpPr>
          <p:nvPr/>
        </p:nvCxnSpPr>
        <p:spPr>
          <a:xfrm rot="16200000" flipH="1">
            <a:off x="4120059" y="5202296"/>
            <a:ext cx="574675" cy="473274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stCxn id="58" idx="4"/>
            <a:endCxn id="73" idx="7"/>
          </p:cNvCxnSpPr>
          <p:nvPr/>
        </p:nvCxnSpPr>
        <p:spPr>
          <a:xfrm rot="16200000" flipH="1">
            <a:off x="3872607" y="4858801"/>
            <a:ext cx="1130300" cy="741164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55" idx="7"/>
            <a:endCxn id="72" idx="2"/>
          </p:cNvCxnSpPr>
          <p:nvPr/>
        </p:nvCxnSpPr>
        <p:spPr>
          <a:xfrm rot="5400000" flipH="1" flipV="1">
            <a:off x="2669878" y="2745640"/>
            <a:ext cx="262731" cy="342305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>
            <a:stCxn id="53" idx="7"/>
            <a:endCxn id="72" idx="3"/>
          </p:cNvCxnSpPr>
          <p:nvPr/>
        </p:nvCxnSpPr>
        <p:spPr>
          <a:xfrm rot="5400000" flipH="1" flipV="1">
            <a:off x="2399109" y="2894369"/>
            <a:ext cx="585788" cy="696516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>
            <a:stCxn id="52" idx="7"/>
            <a:endCxn id="72" idx="1"/>
          </p:cNvCxnSpPr>
          <p:nvPr/>
        </p:nvCxnSpPr>
        <p:spPr>
          <a:xfrm rot="5400000" flipH="1" flipV="1">
            <a:off x="2402879" y="2306796"/>
            <a:ext cx="322263" cy="952500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>
            <a:stCxn id="51" idx="7"/>
            <a:endCxn id="72" idx="1"/>
          </p:cNvCxnSpPr>
          <p:nvPr/>
        </p:nvCxnSpPr>
        <p:spPr>
          <a:xfrm rot="5400000" flipH="1" flipV="1">
            <a:off x="2068016" y="2355313"/>
            <a:ext cx="705644" cy="1238846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>
            <a:stCxn id="57" idx="1"/>
            <a:endCxn id="72" idx="5"/>
          </p:cNvCxnSpPr>
          <p:nvPr/>
        </p:nvCxnSpPr>
        <p:spPr>
          <a:xfrm rot="16200000" flipV="1">
            <a:off x="3080048" y="3238559"/>
            <a:ext cx="946150" cy="368498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>
            <a:stCxn id="69" idx="1"/>
            <a:endCxn id="71" idx="5"/>
          </p:cNvCxnSpPr>
          <p:nvPr/>
        </p:nvCxnSpPr>
        <p:spPr>
          <a:xfrm rot="16200000" flipV="1">
            <a:off x="1635522" y="4876561"/>
            <a:ext cx="410369" cy="823913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>
            <a:stCxn id="67" idx="1"/>
            <a:endCxn id="71" idx="6"/>
          </p:cNvCxnSpPr>
          <p:nvPr/>
        </p:nvCxnSpPr>
        <p:spPr>
          <a:xfrm rot="16200000" flipV="1">
            <a:off x="1782663" y="4633575"/>
            <a:ext cx="366713" cy="937617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>
            <a:stCxn id="56" idx="1"/>
            <a:endCxn id="72" idx="4"/>
          </p:cNvCxnSpPr>
          <p:nvPr/>
        </p:nvCxnSpPr>
        <p:spPr>
          <a:xfrm rot="16200000" flipV="1">
            <a:off x="2697560" y="3525003"/>
            <a:ext cx="1260475" cy="246459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>
            <a:stCxn id="54" idx="4"/>
            <a:endCxn id="71" idx="7"/>
          </p:cNvCxnSpPr>
          <p:nvPr/>
        </p:nvCxnSpPr>
        <p:spPr>
          <a:xfrm rot="5400000">
            <a:off x="1213148" y="4136091"/>
            <a:ext cx="834231" cy="403027"/>
          </a:xfrm>
          <a:prstGeom prst="line">
            <a:avLst/>
          </a:prstGeom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42531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Co-Occurrence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Event Processing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Marginals</a:t>
            </a:r>
            <a:r>
              <a:rPr lang="en-US" dirty="0" smtClean="0"/>
              <a:t>, Summary Stats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Overall frequency of event occurrence</a:t>
            </a:r>
          </a:p>
          <a:p>
            <a:r>
              <a:rPr lang="en-US" dirty="0" smtClean="0"/>
              <a:t>Indicates significance of an event in the log</a:t>
            </a:r>
          </a:p>
          <a:p>
            <a:r>
              <a:rPr lang="en-US" dirty="0" smtClean="0"/>
              <a:t>Derivative data, e.g. “trending”</a:t>
            </a:r>
          </a:p>
          <a:p>
            <a:endParaRPr lang="en-US" dirty="0"/>
          </a:p>
          <a:p>
            <a:r>
              <a:rPr lang="en-US" dirty="0" smtClean="0"/>
              <a:t>Can be used to improve signal/noise in model</a:t>
            </a:r>
          </a:p>
          <a:p>
            <a:r>
              <a:rPr lang="en-US" dirty="0" smtClean="0"/>
              <a:t>Remove un-useful dimensions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520622"/>
            <a:ext cx="29718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5069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History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Search + Recommender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 smtClean="0"/>
              <a:t>Tweakable</a:t>
            </a:r>
            <a:endParaRPr lang="en-US" dirty="0" smtClean="0"/>
          </a:p>
          <a:p>
            <a:pPr lvl="1"/>
            <a:r>
              <a:rPr lang="en-US" dirty="0" smtClean="0"/>
              <a:t>Most Popular Items – skew toward preferences</a:t>
            </a:r>
          </a:p>
          <a:p>
            <a:pPr lvl="1"/>
            <a:r>
              <a:rPr lang="en-US" dirty="0" smtClean="0"/>
              <a:t>Personalized recommendations – skew toward most popular</a:t>
            </a:r>
          </a:p>
          <a:p>
            <a:pPr lvl="1"/>
            <a:endParaRPr lang="en-US" dirty="0"/>
          </a:p>
          <a:p>
            <a:r>
              <a:rPr lang="en-US" dirty="0" smtClean="0"/>
              <a:t>History transforms</a:t>
            </a:r>
          </a:p>
          <a:p>
            <a:pPr lvl="1"/>
            <a:r>
              <a:rPr lang="en-US" dirty="0" smtClean="0"/>
              <a:t>Full</a:t>
            </a:r>
          </a:p>
          <a:p>
            <a:pPr lvl="1"/>
            <a:r>
              <a:rPr lang="en-US" dirty="0" smtClean="0"/>
              <a:t>Last N actions (of type “A”)</a:t>
            </a:r>
          </a:p>
          <a:p>
            <a:pPr lvl="1"/>
            <a:r>
              <a:rPr lang="en-US" dirty="0" smtClean="0"/>
              <a:t>Time-based cutoff</a:t>
            </a:r>
          </a:p>
          <a:p>
            <a:pPr lvl="1"/>
            <a:r>
              <a:rPr lang="en-US" dirty="0" smtClean="0"/>
              <a:t>Kernels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261" y="3429000"/>
            <a:ext cx="28702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873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Co-Occurrences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399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Rank Derivative, Details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Event Processing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Marginals</a:t>
            </a:r>
            <a:r>
              <a:rPr lang="en-US" dirty="0" smtClean="0"/>
              <a:t>, Summary Stats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err="1" smtClean="0"/>
              <a:t>R</a:t>
            </a:r>
            <a:r>
              <a:rPr lang="en-US" baseline="-25000" dirty="0" err="1" smtClean="0"/>
              <a:t>i,now</a:t>
            </a:r>
            <a:r>
              <a:rPr lang="en-US" dirty="0" smtClean="0"/>
              <a:t> ≈ c*</a:t>
            </a:r>
            <a:r>
              <a:rPr lang="en-US" dirty="0" err="1" smtClean="0"/>
              <a:t>k</a:t>
            </a:r>
            <a:r>
              <a:rPr lang="en-US" baseline="30000" dirty="0" err="1" smtClean="0"/>
              <a:t>a</a:t>
            </a:r>
            <a:endParaRPr lang="en-US" dirty="0" smtClean="0"/>
          </a:p>
          <a:p>
            <a:r>
              <a:rPr lang="en-US" dirty="0" err="1" smtClean="0"/>
              <a:t>Ri</a:t>
            </a:r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520622"/>
            <a:ext cx="29718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79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Parts List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/>
              <a:t>Vector model of data</a:t>
            </a:r>
          </a:p>
          <a:p>
            <a:pPr lvl="1"/>
            <a:r>
              <a:rPr lang="en-US" dirty="0"/>
              <a:t>M rows of users</a:t>
            </a:r>
          </a:p>
          <a:p>
            <a:pPr lvl="1"/>
            <a:r>
              <a:rPr lang="en-US" dirty="0"/>
              <a:t>N columns of items</a:t>
            </a:r>
          </a:p>
          <a:p>
            <a:pPr lvl="2"/>
            <a:r>
              <a:rPr lang="en-US" dirty="0"/>
              <a:t>These are examples, could also be:</a:t>
            </a:r>
          </a:p>
          <a:p>
            <a:pPr lvl="2"/>
            <a:r>
              <a:rPr lang="en-US" dirty="0"/>
              <a:t>M rows of men vs. N columns of women</a:t>
            </a:r>
          </a:p>
          <a:p>
            <a:pPr lvl="2"/>
            <a:r>
              <a:rPr lang="en-US" dirty="0"/>
              <a:t>M rows of users vs. N columns of… restaurants, </a:t>
            </a:r>
            <a:r>
              <a:rPr lang="en-US" dirty="0" smtClean="0"/>
              <a:t>docs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25" y="2174875"/>
            <a:ext cx="4533900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83965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311465" y="1256314"/>
            <a:ext cx="6087947" cy="3639344"/>
          </a:xfrm>
          <a:prstGeom prst="rect">
            <a:avLst/>
          </a:prstGeom>
          <a:noFill/>
          <a:ln>
            <a:prstDash val="lg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Arrow Connector 4"/>
          <p:cNvCxnSpPr>
            <a:stCxn id="9" idx="2"/>
            <a:endCxn id="17" idx="1"/>
          </p:cNvCxnSpPr>
          <p:nvPr/>
        </p:nvCxnSpPr>
        <p:spPr>
          <a:xfrm>
            <a:off x="5581317" y="2958860"/>
            <a:ext cx="0" cy="754667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>
            <a:stCxn id="13" idx="2"/>
            <a:endCxn id="15" idx="1"/>
          </p:cNvCxnSpPr>
          <p:nvPr/>
        </p:nvCxnSpPr>
        <p:spPr>
          <a:xfrm>
            <a:off x="3717550" y="3037052"/>
            <a:ext cx="0" cy="762215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5277843" y="1808163"/>
            <a:ext cx="1253378" cy="873509"/>
          </a:xfrm>
          <a:prstGeom prst="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SolR</a:t>
            </a:r>
            <a:endParaRPr lang="en-US" dirty="0" smtClean="0"/>
          </a:p>
          <a:p>
            <a:pPr algn="ctr"/>
            <a:r>
              <a:rPr lang="en-US" dirty="0" smtClean="0"/>
              <a:t>Indexer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104886" y="1942108"/>
            <a:ext cx="1298332" cy="864352"/>
          </a:xfrm>
          <a:prstGeom prst="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SolR</a:t>
            </a:r>
            <a:endParaRPr lang="en-US" dirty="0" smtClean="0"/>
          </a:p>
          <a:p>
            <a:pPr algn="ctr"/>
            <a:r>
              <a:rPr lang="en-US" dirty="0" smtClean="0"/>
              <a:t>Indexer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918122" y="2081337"/>
            <a:ext cx="1326389" cy="877523"/>
          </a:xfrm>
          <a:prstGeom prst="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Solr</a:t>
            </a:r>
            <a:endParaRPr lang="en-US" dirty="0" smtClean="0"/>
          </a:p>
          <a:p>
            <a:pPr algn="ctr"/>
            <a:r>
              <a:rPr lang="en-US" dirty="0" smtClean="0"/>
              <a:t>indexing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566" y="4560290"/>
            <a:ext cx="1096156" cy="258617"/>
          </a:xfrm>
          <a:prstGeom prst="rect">
            <a:avLst/>
          </a:prstGeom>
        </p:spPr>
      </p:pic>
      <p:cxnSp>
        <p:nvCxnSpPr>
          <p:cNvPr id="11" name="Straight Arrow Connector 10"/>
          <p:cNvCxnSpPr>
            <a:stCxn id="21" idx="3"/>
            <a:endCxn id="13" idx="1"/>
          </p:cNvCxnSpPr>
          <p:nvPr/>
        </p:nvCxnSpPr>
        <p:spPr>
          <a:xfrm>
            <a:off x="2465779" y="2519134"/>
            <a:ext cx="502270" cy="965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2968049" y="2003145"/>
            <a:ext cx="1499001" cy="1033907"/>
          </a:xfrm>
          <a:prstGeom prst="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Cooccurrence</a:t>
            </a:r>
            <a:endParaRPr lang="en-US" dirty="0" smtClean="0"/>
          </a:p>
          <a:p>
            <a:pPr algn="ctr"/>
            <a:r>
              <a:rPr lang="en-US" dirty="0" smtClean="0"/>
              <a:t>(Mahout)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13" idx="3"/>
            <a:endCxn id="9" idx="1"/>
          </p:cNvCxnSpPr>
          <p:nvPr/>
        </p:nvCxnSpPr>
        <p:spPr>
          <a:xfrm>
            <a:off x="4467050" y="2520099"/>
            <a:ext cx="451072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Can 14"/>
          <p:cNvSpPr/>
          <p:nvPr/>
        </p:nvSpPr>
        <p:spPr>
          <a:xfrm>
            <a:off x="3185896" y="3799267"/>
            <a:ext cx="1063308" cy="761023"/>
          </a:xfrm>
          <a:prstGeom prst="can">
            <a:avLst/>
          </a:prstGeom>
          <a:gradFill flip="none" rotWithShape="1">
            <a:gsLst>
              <a:gs pos="0">
                <a:srgbClr val="52BAA9"/>
              </a:gs>
              <a:gs pos="100000">
                <a:srgbClr val="FFFFFF"/>
              </a:gs>
            </a:gsLst>
            <a:lin ang="16200000" scaled="0"/>
            <a:tileRect/>
          </a:gra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1467F"/>
                </a:solidFill>
              </a:rPr>
              <a:t>Item meta-data</a:t>
            </a:r>
            <a:endParaRPr lang="en-US" sz="1400" dirty="0" smtClean="0">
              <a:solidFill>
                <a:schemeClr val="tx1"/>
              </a:solidFill>
            </a:endParaRPr>
          </a:p>
        </p:txBody>
      </p:sp>
      <p:sp>
        <p:nvSpPr>
          <p:cNvPr id="17" name="Can 16"/>
          <p:cNvSpPr/>
          <p:nvPr/>
        </p:nvSpPr>
        <p:spPr>
          <a:xfrm>
            <a:off x="5122572" y="3713527"/>
            <a:ext cx="917490" cy="595436"/>
          </a:xfrm>
          <a:prstGeom prst="can">
            <a:avLst/>
          </a:prstGeom>
          <a:gradFill>
            <a:gsLst>
              <a:gs pos="0">
                <a:schemeClr val="accent4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  <a:gs pos="99000">
                <a:schemeClr val="bg1"/>
              </a:gs>
            </a:gsLst>
          </a:gra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8" name="Can 17"/>
          <p:cNvSpPr/>
          <p:nvPr/>
        </p:nvSpPr>
        <p:spPr>
          <a:xfrm>
            <a:off x="5253672" y="3844627"/>
            <a:ext cx="917490" cy="595436"/>
          </a:xfrm>
          <a:prstGeom prst="can">
            <a:avLst/>
          </a:prstGeom>
          <a:gradFill>
            <a:gsLst>
              <a:gs pos="0">
                <a:schemeClr val="accent4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  <a:gs pos="99000">
                <a:schemeClr val="bg1"/>
              </a:gs>
            </a:gsLst>
          </a:gra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0" name="Can 19"/>
          <p:cNvSpPr/>
          <p:nvPr/>
        </p:nvSpPr>
        <p:spPr>
          <a:xfrm>
            <a:off x="5384342" y="3964854"/>
            <a:ext cx="917490" cy="595436"/>
          </a:xfrm>
          <a:prstGeom prst="can">
            <a:avLst/>
          </a:prstGeom>
          <a:gradFill>
            <a:gsLst>
              <a:gs pos="0">
                <a:schemeClr val="accent4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  <a:gs pos="99000">
                <a:schemeClr val="bg1"/>
              </a:gs>
            </a:gsLst>
          </a:gra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Index</a:t>
            </a:r>
          </a:p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shards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214831" y="2195968"/>
            <a:ext cx="12509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Complete history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376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370643" y="3477298"/>
            <a:ext cx="6598536" cy="1376942"/>
          </a:xfrm>
          <a:prstGeom prst="rect">
            <a:avLst/>
          </a:prstGeom>
          <a:noFill/>
          <a:ln>
            <a:prstDash val="lg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Arrow Connector 4"/>
          <p:cNvCxnSpPr>
            <a:stCxn id="17" idx="1"/>
            <a:endCxn id="9" idx="2"/>
          </p:cNvCxnSpPr>
          <p:nvPr/>
        </p:nvCxnSpPr>
        <p:spPr>
          <a:xfrm flipH="1" flipV="1">
            <a:off x="5403953" y="2765576"/>
            <a:ext cx="25509" cy="906533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>
            <a:stCxn id="15" idx="0"/>
            <a:endCxn id="13" idx="2"/>
          </p:cNvCxnSpPr>
          <p:nvPr/>
        </p:nvCxnSpPr>
        <p:spPr>
          <a:xfrm flipV="1">
            <a:off x="3705030" y="2843768"/>
            <a:ext cx="3747" cy="1084659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5100479" y="1614879"/>
            <a:ext cx="1253378" cy="873509"/>
          </a:xfrm>
          <a:prstGeom prst="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SolR</a:t>
            </a:r>
            <a:endParaRPr lang="en-US" dirty="0" smtClean="0"/>
          </a:p>
          <a:p>
            <a:pPr algn="ctr"/>
            <a:r>
              <a:rPr lang="en-US" dirty="0" smtClean="0"/>
              <a:t>Indexer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927522" y="1748824"/>
            <a:ext cx="1298332" cy="864352"/>
          </a:xfrm>
          <a:prstGeom prst="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SolR</a:t>
            </a:r>
            <a:endParaRPr lang="en-US" dirty="0" smtClean="0"/>
          </a:p>
          <a:p>
            <a:pPr algn="ctr"/>
            <a:r>
              <a:rPr lang="en-US" dirty="0" smtClean="0"/>
              <a:t>Indexer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740758" y="1888053"/>
            <a:ext cx="1326389" cy="877523"/>
          </a:xfrm>
          <a:prstGeom prst="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Solr</a:t>
            </a:r>
            <a:endParaRPr lang="en-US" dirty="0" smtClean="0"/>
          </a:p>
          <a:p>
            <a:pPr algn="ctr"/>
            <a:r>
              <a:rPr lang="en-US" dirty="0" smtClean="0"/>
              <a:t>search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9881" y="4518872"/>
            <a:ext cx="1096156" cy="258617"/>
          </a:xfrm>
          <a:prstGeom prst="rect">
            <a:avLst/>
          </a:prstGeom>
        </p:spPr>
      </p:pic>
      <p:cxnSp>
        <p:nvCxnSpPr>
          <p:cNvPr id="11" name="Straight Arrow Connector 10"/>
          <p:cNvCxnSpPr>
            <a:endCxn id="13" idx="1"/>
          </p:cNvCxnSpPr>
          <p:nvPr/>
        </p:nvCxnSpPr>
        <p:spPr>
          <a:xfrm>
            <a:off x="2394088" y="2326815"/>
            <a:ext cx="791101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3185189" y="1809861"/>
            <a:ext cx="1047176" cy="1033907"/>
          </a:xfrm>
          <a:prstGeom prst="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Web tier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9" idx="1"/>
            <a:endCxn id="13" idx="3"/>
          </p:cNvCxnSpPr>
          <p:nvPr/>
        </p:nvCxnSpPr>
        <p:spPr>
          <a:xfrm flipH="1">
            <a:off x="4232365" y="2326815"/>
            <a:ext cx="508393" cy="0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Can 14"/>
          <p:cNvSpPr/>
          <p:nvPr/>
        </p:nvSpPr>
        <p:spPr>
          <a:xfrm>
            <a:off x="3173376" y="3738171"/>
            <a:ext cx="1063308" cy="761023"/>
          </a:xfrm>
          <a:prstGeom prst="can">
            <a:avLst/>
          </a:prstGeom>
          <a:gradFill flip="none" rotWithShape="1">
            <a:gsLst>
              <a:gs pos="0">
                <a:srgbClr val="52BAA9"/>
              </a:gs>
              <a:gs pos="100000">
                <a:srgbClr val="FFFFFF"/>
              </a:gs>
            </a:gsLst>
            <a:lin ang="16200000" scaled="0"/>
            <a:tileRect/>
          </a:gra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1467F"/>
                </a:solidFill>
              </a:rPr>
              <a:t>Item meta-data</a:t>
            </a:r>
            <a:endParaRPr lang="en-US" sz="1400" dirty="0" smtClean="0">
              <a:solidFill>
                <a:schemeClr val="tx1"/>
              </a:solidFill>
            </a:endParaRPr>
          </a:p>
        </p:txBody>
      </p:sp>
      <p:sp>
        <p:nvSpPr>
          <p:cNvPr id="17" name="Can 16"/>
          <p:cNvSpPr/>
          <p:nvPr/>
        </p:nvSpPr>
        <p:spPr>
          <a:xfrm>
            <a:off x="4970717" y="3672109"/>
            <a:ext cx="917490" cy="595436"/>
          </a:xfrm>
          <a:prstGeom prst="can">
            <a:avLst/>
          </a:prstGeom>
          <a:gradFill>
            <a:gsLst>
              <a:gs pos="0">
                <a:schemeClr val="accent4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  <a:gs pos="99000">
                <a:schemeClr val="bg1"/>
              </a:gs>
            </a:gsLst>
          </a:gra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8" name="Can 17"/>
          <p:cNvSpPr/>
          <p:nvPr/>
        </p:nvSpPr>
        <p:spPr>
          <a:xfrm>
            <a:off x="5101817" y="3803209"/>
            <a:ext cx="917490" cy="595436"/>
          </a:xfrm>
          <a:prstGeom prst="can">
            <a:avLst/>
          </a:prstGeom>
          <a:gradFill>
            <a:gsLst>
              <a:gs pos="0">
                <a:schemeClr val="accent4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  <a:gs pos="99000">
                <a:schemeClr val="bg1"/>
              </a:gs>
            </a:gsLst>
          </a:gra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0" name="Can 19"/>
          <p:cNvSpPr/>
          <p:nvPr/>
        </p:nvSpPr>
        <p:spPr>
          <a:xfrm>
            <a:off x="5232487" y="3923436"/>
            <a:ext cx="917490" cy="595436"/>
          </a:xfrm>
          <a:prstGeom prst="can">
            <a:avLst/>
          </a:prstGeom>
          <a:gradFill>
            <a:gsLst>
              <a:gs pos="0">
                <a:schemeClr val="accent4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  <a:gs pos="99000">
                <a:schemeClr val="bg1"/>
              </a:gs>
            </a:gsLst>
          </a:gra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Index</a:t>
            </a:r>
          </a:p>
          <a:p>
            <a:pPr algn="ctr"/>
            <a:r>
              <a:rPr lang="en-US" sz="1200" dirty="0" smtClean="0">
                <a:solidFill>
                  <a:schemeClr val="tx1"/>
                </a:solidFill>
              </a:rPr>
              <a:t>shards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09094" y="2099326"/>
            <a:ext cx="8600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User history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072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Recommender + Search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Encoding features for search</a:t>
            </a:r>
          </a:p>
          <a:p>
            <a:r>
              <a:rPr lang="en-US" dirty="0" smtClean="0"/>
              <a:t>SOLR document fields</a:t>
            </a:r>
          </a:p>
          <a:p>
            <a:r>
              <a:rPr lang="en-US" dirty="0" smtClean="0"/>
              <a:t>Boosting</a:t>
            </a:r>
          </a:p>
          <a:p>
            <a:endParaRPr lang="en-US" dirty="0"/>
          </a:p>
          <a:p>
            <a:r>
              <a:rPr lang="en-US" dirty="0" smtClean="0"/>
              <a:t>Idea: use non-doc features for improving precision/recall in search</a:t>
            </a:r>
          </a:p>
          <a:p>
            <a:pPr lvl="1"/>
            <a:r>
              <a:rPr lang="en-US" dirty="0" smtClean="0"/>
              <a:t>Hidden from User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261" y="3429000"/>
            <a:ext cx="28702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2057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Screen Shot 2013-04-18 at 11.32.13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6657"/>
            <a:ext cx="9144000" cy="605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632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Screen Shot 2013-04-18 at 11.32.4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0101"/>
            <a:ext cx="9144000" cy="605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10854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Screen Shot 2013-04-18 at 11.33.5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72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00987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2893"/>
            <a:ext cx="8541282" cy="66188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Multiple Use Cases: Credit Card Company</a:t>
            </a:r>
            <a:endParaRPr lang="en-US" dirty="0"/>
          </a:p>
        </p:txBody>
      </p:sp>
      <p:sp>
        <p:nvSpPr>
          <p:cNvPr id="22" name="Rounded Rectangle 21"/>
          <p:cNvSpPr/>
          <p:nvPr/>
        </p:nvSpPr>
        <p:spPr>
          <a:xfrm>
            <a:off x="2554109" y="1312334"/>
            <a:ext cx="1569154" cy="94544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 dirty="0">
                <a:latin typeface="Tauri-Regular"/>
                <a:cs typeface="Tauri-Regular"/>
              </a:rPr>
              <a:t>Fraud detection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5288849" y="1326445"/>
            <a:ext cx="1569154" cy="94544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latin typeface="Tauri-Regular"/>
                <a:cs typeface="Tauri-Regular"/>
              </a:rPr>
              <a:t>Personalized offers</a:t>
            </a:r>
            <a:endParaRPr lang="en-US" sz="1500" dirty="0">
              <a:latin typeface="Tauri-Regular"/>
              <a:cs typeface="Tauri-Regular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0692" y="1016000"/>
            <a:ext cx="797790" cy="1552222"/>
          </a:xfrm>
          <a:prstGeom prst="rect">
            <a:avLst/>
          </a:prstGeom>
        </p:spPr>
      </p:pic>
      <p:sp>
        <p:nvSpPr>
          <p:cNvPr id="29" name="Rounded Rectangle 28"/>
          <p:cNvSpPr/>
          <p:nvPr/>
        </p:nvSpPr>
        <p:spPr>
          <a:xfrm>
            <a:off x="2589973" y="4385548"/>
            <a:ext cx="1569154" cy="94544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latin typeface="Tauri-Regular"/>
                <a:cs typeface="Tauri-Regular"/>
              </a:rPr>
              <a:t>Fraud investigation tool</a:t>
            </a:r>
            <a:endParaRPr lang="en-US" sz="1500" dirty="0">
              <a:latin typeface="Tauri-Regular"/>
              <a:cs typeface="Tauri-Regular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619" y="4366243"/>
            <a:ext cx="1337239" cy="978859"/>
          </a:xfrm>
          <a:prstGeom prst="rect">
            <a:avLst/>
          </a:prstGeom>
        </p:spPr>
      </p:pic>
      <p:sp>
        <p:nvSpPr>
          <p:cNvPr id="34" name="Rectangle 33"/>
          <p:cNvSpPr/>
          <p:nvPr/>
        </p:nvSpPr>
        <p:spPr>
          <a:xfrm>
            <a:off x="110067" y="5345102"/>
            <a:ext cx="1542969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latin typeface="Tauri-Regular"/>
                <a:cs typeface="Tauri-Regular"/>
              </a:rPr>
              <a:t>Fraud investigator</a:t>
            </a:r>
            <a:endParaRPr lang="en-US" sz="1600" dirty="0">
              <a:latin typeface="Tauri-Regular"/>
              <a:cs typeface="Tauri-Regular"/>
            </a:endParaRPr>
          </a:p>
        </p:txBody>
      </p:sp>
      <p:cxnSp>
        <p:nvCxnSpPr>
          <p:cNvPr id="37" name="Straight Arrow Connector 36"/>
          <p:cNvCxnSpPr>
            <a:endCxn id="22" idx="1"/>
          </p:cNvCxnSpPr>
          <p:nvPr/>
        </p:nvCxnSpPr>
        <p:spPr>
          <a:xfrm>
            <a:off x="1382889" y="1778000"/>
            <a:ext cx="1171220" cy="7056"/>
          </a:xfrm>
          <a:prstGeom prst="straightConnector1">
            <a:avLst/>
          </a:prstGeom>
          <a:ln w="38100" cmpd="sng">
            <a:solidFill>
              <a:schemeClr val="accent4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1382889" y="2060222"/>
            <a:ext cx="959556" cy="793839"/>
          </a:xfrm>
          <a:prstGeom prst="straightConnector1">
            <a:avLst/>
          </a:prstGeom>
          <a:ln w="38100" cmpd="sng">
            <a:solidFill>
              <a:schemeClr val="accent4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3372553" y="2271889"/>
            <a:ext cx="0" cy="562001"/>
          </a:xfrm>
          <a:prstGeom prst="straightConnector1">
            <a:avLst/>
          </a:prstGeom>
          <a:ln w="38100" cmpd="sng">
            <a:solidFill>
              <a:schemeClr val="accent4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3374550" y="2271945"/>
            <a:ext cx="1211559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Tauri-Regular"/>
                <a:cs typeface="Tauri-Regular"/>
              </a:rPr>
              <a:t>Fraud model</a:t>
            </a:r>
            <a:endParaRPr lang="en-US" sz="1600" dirty="0">
              <a:latin typeface="Tauri-Regular"/>
              <a:cs typeface="Tauri-Regular"/>
            </a:endParaRPr>
          </a:p>
        </p:txBody>
      </p:sp>
      <p:cxnSp>
        <p:nvCxnSpPr>
          <p:cNvPr id="47" name="Straight Arrow Connector 46"/>
          <p:cNvCxnSpPr/>
          <p:nvPr/>
        </p:nvCxnSpPr>
        <p:spPr>
          <a:xfrm flipV="1">
            <a:off x="6090362" y="2257778"/>
            <a:ext cx="0" cy="562001"/>
          </a:xfrm>
          <a:prstGeom prst="straightConnector1">
            <a:avLst/>
          </a:prstGeom>
          <a:ln w="38100" cmpd="sng">
            <a:solidFill>
              <a:schemeClr val="accent4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6105427" y="2261723"/>
            <a:ext cx="1984926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Tauri-Regular"/>
                <a:cs typeface="Tauri-Regular"/>
              </a:rPr>
              <a:t>Recommendation</a:t>
            </a:r>
          </a:p>
          <a:p>
            <a:r>
              <a:rPr lang="en-US" sz="1600" dirty="0" smtClean="0">
                <a:latin typeface="Tauri-Regular"/>
                <a:cs typeface="Tauri-Regular"/>
              </a:rPr>
              <a:t>table</a:t>
            </a:r>
            <a:endParaRPr lang="en-US" sz="1600" dirty="0">
              <a:latin typeface="Tauri-Regular"/>
              <a:cs typeface="Tauri-Regular"/>
            </a:endParaRPr>
          </a:p>
        </p:txBody>
      </p:sp>
      <p:cxnSp>
        <p:nvCxnSpPr>
          <p:cNvPr id="49" name="Straight Arrow Connector 48"/>
          <p:cNvCxnSpPr/>
          <p:nvPr/>
        </p:nvCxnSpPr>
        <p:spPr>
          <a:xfrm>
            <a:off x="3374550" y="3814047"/>
            <a:ext cx="0" cy="571501"/>
          </a:xfrm>
          <a:prstGeom prst="straightConnector1">
            <a:avLst/>
          </a:prstGeom>
          <a:ln w="38100" cmpd="sng">
            <a:solidFill>
              <a:schemeClr val="accent4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24" idx="3"/>
            <a:endCxn id="28" idx="1"/>
          </p:cNvCxnSpPr>
          <p:nvPr/>
        </p:nvCxnSpPr>
        <p:spPr>
          <a:xfrm flipV="1">
            <a:off x="6858003" y="1792111"/>
            <a:ext cx="1342689" cy="7056"/>
          </a:xfrm>
          <a:prstGeom prst="straightConnector1">
            <a:avLst/>
          </a:prstGeom>
          <a:ln w="38100" cmpd="sng">
            <a:solidFill>
              <a:schemeClr val="accent4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29" idx="1"/>
            <a:endCxn id="32" idx="3"/>
          </p:cNvCxnSpPr>
          <p:nvPr/>
        </p:nvCxnSpPr>
        <p:spPr>
          <a:xfrm flipH="1" flipV="1">
            <a:off x="1528858" y="4855673"/>
            <a:ext cx="1061115" cy="2597"/>
          </a:xfrm>
          <a:prstGeom prst="straightConnector1">
            <a:avLst/>
          </a:prstGeom>
          <a:ln w="38100" cmpd="sng">
            <a:solidFill>
              <a:schemeClr val="accent4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Rounded Rectangle 67"/>
          <p:cNvSpPr/>
          <p:nvPr/>
        </p:nvSpPr>
        <p:spPr>
          <a:xfrm>
            <a:off x="5320850" y="4403237"/>
            <a:ext cx="1569154" cy="94544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 dirty="0" smtClean="0">
                <a:latin typeface="Tauri-Regular"/>
                <a:cs typeface="Tauri-Regular"/>
              </a:rPr>
              <a:t>Queries on IT logs</a:t>
            </a:r>
            <a:endParaRPr lang="en-US" sz="1500" dirty="0">
              <a:latin typeface="Tauri-Regular"/>
              <a:cs typeface="Tauri-Regular"/>
            </a:endParaRPr>
          </a:p>
        </p:txBody>
      </p:sp>
      <p:cxnSp>
        <p:nvCxnSpPr>
          <p:cNvPr id="69" name="Straight Arrow Connector 68"/>
          <p:cNvCxnSpPr/>
          <p:nvPr/>
        </p:nvCxnSpPr>
        <p:spPr>
          <a:xfrm>
            <a:off x="6105427" y="3810079"/>
            <a:ext cx="0" cy="571501"/>
          </a:xfrm>
          <a:prstGeom prst="straightConnector1">
            <a:avLst/>
          </a:prstGeom>
          <a:ln w="38100" cmpd="sng">
            <a:solidFill>
              <a:schemeClr val="accent4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endCxn id="76" idx="1"/>
          </p:cNvCxnSpPr>
          <p:nvPr/>
        </p:nvCxnSpPr>
        <p:spPr>
          <a:xfrm flipV="1">
            <a:off x="6890005" y="4855673"/>
            <a:ext cx="852587" cy="2600"/>
          </a:xfrm>
          <a:prstGeom prst="straightConnector1">
            <a:avLst/>
          </a:prstGeom>
          <a:ln w="38100" cmpd="sng">
            <a:solidFill>
              <a:schemeClr val="accent4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/>
          <p:cNvSpPr/>
          <p:nvPr/>
        </p:nvSpPr>
        <p:spPr>
          <a:xfrm>
            <a:off x="2215445" y="2854061"/>
            <a:ext cx="5051777" cy="9277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 smtClean="0">
                <a:latin typeface="Tauri-Regular"/>
                <a:cs typeface="Tauri-Regular"/>
              </a:rPr>
              <a:t>Big Data Platform (MapR)</a:t>
            </a:r>
          </a:p>
        </p:txBody>
      </p:sp>
      <p:pic>
        <p:nvPicPr>
          <p:cNvPr id="76" name="Picture 7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2592" y="4227728"/>
            <a:ext cx="1255890" cy="125589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91619" y="5981891"/>
            <a:ext cx="8806863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latin typeface="Tauri-Regular"/>
                <a:cs typeface="Tauri-Regular"/>
              </a:rPr>
              <a:t>MapR: </a:t>
            </a:r>
            <a:r>
              <a:rPr lang="en-US" sz="3200" dirty="0" smtClean="0">
                <a:latin typeface="Tauri-Regular"/>
                <a:cs typeface="Tauri-Regular"/>
              </a:rPr>
              <a:t>Single </a:t>
            </a:r>
            <a:r>
              <a:rPr lang="en-US" sz="3200" dirty="0" smtClean="0">
                <a:latin typeface="Tauri-Regular"/>
                <a:cs typeface="Tauri-Regular"/>
              </a:rPr>
              <a:t>Platform</a:t>
            </a:r>
            <a:endParaRPr lang="en-US" sz="3200" dirty="0"/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5"/>
          <a:srcRect t="5663" b="5663"/>
          <a:stretch>
            <a:fillRect/>
          </a:stretch>
        </p:blipFill>
        <p:spPr>
          <a:xfrm>
            <a:off x="25400" y="1417927"/>
            <a:ext cx="1651000" cy="944273"/>
          </a:xfrm>
        </p:spPr>
      </p:pic>
      <p:sp>
        <p:nvSpPr>
          <p:cNvPr id="33" name="Rectangle 32"/>
          <p:cNvSpPr/>
          <p:nvPr/>
        </p:nvSpPr>
        <p:spPr>
          <a:xfrm>
            <a:off x="76200" y="2209800"/>
            <a:ext cx="1542969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latin typeface="Tauri-Regular"/>
                <a:cs typeface="Tauri-Regular"/>
              </a:rPr>
              <a:t>Credit card transactions</a:t>
            </a:r>
            <a:endParaRPr lang="en-US" sz="1600" dirty="0">
              <a:latin typeface="Tauri-Regular"/>
              <a:cs typeface="Tauri-Regular"/>
            </a:endParaRPr>
          </a:p>
        </p:txBody>
      </p:sp>
    </p:spTree>
    <p:extLst>
      <p:ext uri="{BB962C8B-B14F-4D97-AF65-F5344CB8AC3E}">
        <p14:creationId xmlns:p14="http://schemas.microsoft.com/office/powerpoint/2010/main" val="2816142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095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867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SOLR and </a:t>
            </a:r>
            <a:r>
              <a:rPr lang="en-US" dirty="0" err="1" smtClean="0"/>
              <a:t>Lucene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735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837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Solr</a:t>
            </a:r>
            <a:r>
              <a:rPr lang="en-US" dirty="0" smtClean="0"/>
              <a:t> – Synthetic Fields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690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819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Statistically Interesting Phrases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5347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382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Mahout Workshop, Section 8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Allen Day, PhD</a:t>
            </a:r>
          </a:p>
          <a:p>
            <a:r>
              <a:rPr lang="en-US" dirty="0" smtClean="0"/>
              <a:t>MapR Technologies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189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3800" y="0"/>
            <a:ext cx="4205773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591178" y="2010741"/>
            <a:ext cx="905093" cy="777717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91178" y="3026170"/>
            <a:ext cx="905093" cy="777717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591178" y="1028874"/>
            <a:ext cx="905093" cy="777717"/>
          </a:xfrm>
          <a:prstGeom prst="rect">
            <a:avLst/>
          </a:prstGeom>
          <a:solidFill>
            <a:schemeClr val="accent2">
              <a:alpha val="50000"/>
            </a:schemeClr>
          </a:solidFill>
          <a:ln w="38100" cmpd="sng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591178" y="34678"/>
            <a:ext cx="905093" cy="777717"/>
          </a:xfrm>
          <a:prstGeom prst="rect">
            <a:avLst/>
          </a:prstGeom>
          <a:solidFill>
            <a:schemeClr val="accent2">
              <a:alpha val="50000"/>
            </a:schemeClr>
          </a:solidFill>
          <a:ln w="38100" cmpd="sng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0"/>
            <a:ext cx="1988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Section </a:t>
            </a:r>
            <a:r>
              <a:rPr lang="en-US" dirty="0" smtClean="0"/>
              <a:t>7 (this one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689153" y="4016735"/>
            <a:ext cx="905093" cy="777717"/>
          </a:xfrm>
          <a:prstGeom prst="rect">
            <a:avLst/>
          </a:prstGeom>
          <a:noFill/>
          <a:ln w="38100" cmpd="sng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535268" y="4023498"/>
            <a:ext cx="905093" cy="777717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591178" y="5015589"/>
            <a:ext cx="905093" cy="777717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535268" y="2019645"/>
            <a:ext cx="905093" cy="777717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645573" y="2022573"/>
            <a:ext cx="905093" cy="777717"/>
          </a:xfrm>
          <a:prstGeom prst="rect">
            <a:avLst/>
          </a:prstGeom>
          <a:noFill/>
          <a:ln w="38100" cmpd="sng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645573" y="5996908"/>
            <a:ext cx="905093" cy="777717"/>
          </a:xfrm>
          <a:prstGeom prst="rect">
            <a:avLst/>
          </a:prstGeom>
          <a:noFill/>
          <a:ln w="38100" cmpd="sng"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 cmpd="sng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557193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1024</Words>
  <Application>Microsoft Macintosh PowerPoint</Application>
  <PresentationFormat>On-screen Show (4:3)</PresentationFormat>
  <Paragraphs>323</Paragraphs>
  <Slides>53</Slides>
  <Notes>0</Notes>
  <HiddenSlides>10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5" baseType="lpstr">
      <vt:lpstr>Office Theme</vt:lpstr>
      <vt:lpstr>Microsoft Equation</vt:lpstr>
      <vt:lpstr>PowerPoint Presentation</vt:lpstr>
      <vt:lpstr>Mahout Workshop, Section 7</vt:lpstr>
      <vt:lpstr>PowerPoint Presentation</vt:lpstr>
      <vt:lpstr>Co-Occurrences</vt:lpstr>
      <vt:lpstr>PowerPoint Presentation</vt:lpstr>
      <vt:lpstr>Statistically Interesting Phrases</vt:lpstr>
      <vt:lpstr>PowerPoint Presentation</vt:lpstr>
      <vt:lpstr>Mahout Workshop, Section 8</vt:lpstr>
      <vt:lpstr>PowerPoint Presentation</vt:lpstr>
      <vt:lpstr>Recommendation Systems</vt:lpstr>
      <vt:lpstr>PowerPoint Presentation</vt:lpstr>
      <vt:lpstr>Examples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Parts List</vt:lpstr>
      <vt:lpstr>Recommendation Basics</vt:lpstr>
      <vt:lpstr>Recommendation Basics</vt:lpstr>
      <vt:lpstr>Recommendation Basics</vt:lpstr>
      <vt:lpstr>Problems with Raw Cooccurrence</vt:lpstr>
      <vt:lpstr>Spot the Anomaly</vt:lpstr>
      <vt:lpstr>Root LLR Details</vt:lpstr>
      <vt:lpstr>Decomposition for Cooccurrence</vt:lpstr>
      <vt:lpstr>Cross Occurrence</vt:lpstr>
      <vt:lpstr>Parts List</vt:lpstr>
      <vt:lpstr>Parts List</vt:lpstr>
      <vt:lpstr>Applications</vt:lpstr>
      <vt:lpstr>Applications</vt:lpstr>
      <vt:lpstr>Parts List</vt:lpstr>
      <vt:lpstr>Cross Occurrence</vt:lpstr>
      <vt:lpstr>Model can be Sub-composed</vt:lpstr>
      <vt:lpstr>Mahout</vt:lpstr>
      <vt:lpstr>Model Neighborhoods</vt:lpstr>
      <vt:lpstr>Co-Occurrence</vt:lpstr>
      <vt:lpstr>User History</vt:lpstr>
      <vt:lpstr>Rank Derivative, Details</vt:lpstr>
      <vt:lpstr>Parts List</vt:lpstr>
      <vt:lpstr>PowerPoint Presentation</vt:lpstr>
      <vt:lpstr>PowerPoint Presentation</vt:lpstr>
      <vt:lpstr>Recommender + Search</vt:lpstr>
      <vt:lpstr>PowerPoint Presentation</vt:lpstr>
      <vt:lpstr>PowerPoint Presentation</vt:lpstr>
      <vt:lpstr>PowerPoint Presentation</vt:lpstr>
      <vt:lpstr>Multiple Use Cases: Credit Card Company</vt:lpstr>
      <vt:lpstr>PowerPoint Presentation</vt:lpstr>
      <vt:lpstr>Apache SOLR and Lucene</vt:lpstr>
      <vt:lpstr>PowerPoint Presentation</vt:lpstr>
      <vt:lpstr>Solr – Synthetic Fields</vt:lpstr>
      <vt:lpstr>PowerPoint Presentation</vt:lpstr>
    </vt:vector>
  </TitlesOfParts>
  <Company>MapR Technologies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Allen Day</dc:creator>
  <cp:lastModifiedBy>Allen Day</cp:lastModifiedBy>
  <cp:revision>90</cp:revision>
  <dcterms:created xsi:type="dcterms:W3CDTF">2013-04-15T00:48:15Z</dcterms:created>
  <dcterms:modified xsi:type="dcterms:W3CDTF">2013-04-18T19:08:59Z</dcterms:modified>
</cp:coreProperties>
</file>

<file path=docProps/thumbnail.jpeg>
</file>